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1" r:id="rId2"/>
    <p:sldId id="339" r:id="rId3"/>
    <p:sldId id="362" r:id="rId4"/>
    <p:sldId id="377" r:id="rId5"/>
    <p:sldId id="345" r:id="rId6"/>
    <p:sldId id="277" r:id="rId7"/>
    <p:sldId id="262" r:id="rId8"/>
    <p:sldId id="383" r:id="rId9"/>
    <p:sldId id="303" r:id="rId10"/>
    <p:sldId id="382" r:id="rId11"/>
    <p:sldId id="385" r:id="rId12"/>
    <p:sldId id="386" r:id="rId13"/>
    <p:sldId id="287" r:id="rId14"/>
    <p:sldId id="390" r:id="rId15"/>
    <p:sldId id="393" r:id="rId16"/>
    <p:sldId id="391" r:id="rId17"/>
    <p:sldId id="392" r:id="rId18"/>
    <p:sldId id="395" r:id="rId19"/>
    <p:sldId id="388" r:id="rId2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D461F-0565-17C2-3C8B-E95992DFD8FD}" name="Carol Dobies" initials="CD" userId="S::cdobies@dobies.com::10ec8030-fc5e-46e3-b5f3-582fbc8bbe40" providerId="AD"/>
  <p188:author id="{04C9018C-94A5-6295-076A-F8D5C9678158}" name="Diane Morgan" initials="DM" userId="S::dmorgan@dobies.com::6ca31f19-b88d-4e64-b9dc-0ff8afe6a8ec" providerId="AD"/>
  <p188:author id="{50366B9D-EA97-6030-E698-F304D05C9E9C}" name="Holly Lawton" initials="HL" userId="S::hlawton@onspirehm.com::871f12e1-db60-49aa-94e5-1de902cdc3fb" providerId="AD"/>
  <p188:author id="{D9E508CA-B3AB-DDBE-362D-F805D868576A}" name="Jillian Muir" initials="JM" userId="S-1-5-21-2062427878-2764279817-2947256824-16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FB"/>
    <a:srgbClr val="525556"/>
    <a:srgbClr val="9BC53D"/>
    <a:srgbClr val="E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3151" autoAdjust="0"/>
  </p:normalViewPr>
  <p:slideViewPr>
    <p:cSldViewPr snapToGrid="0" showGuides="1">
      <p:cViewPr varScale="1">
        <p:scale>
          <a:sx n="118" d="100"/>
          <a:sy n="118" d="100"/>
        </p:scale>
        <p:origin x="832" y="200"/>
      </p:cViewPr>
      <p:guideLst>
        <p:guide orient="horz" pos="4008"/>
        <p:guide pos="60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0-1D4F-B56F-756494D940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0-1D4F-B56F-756494D940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0-1D4F-B56F-756494D940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326398528"/>
        <c:axId val="326359680"/>
      </c:barChart>
      <c:catAx>
        <c:axId val="3263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n-US"/>
          </a:p>
        </c:txPr>
        <c:crossAx val="326359680"/>
        <c:crosses val="autoZero"/>
        <c:auto val="1"/>
        <c:lblAlgn val="ctr"/>
        <c:lblOffset val="100"/>
        <c:noMultiLvlLbl val="0"/>
      </c:catAx>
      <c:valAx>
        <c:axId val="3263596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n-US"/>
          </a:p>
        </c:txPr>
        <c:crossAx val="3263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5-3147-8024-938602CFA9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5-3147-8024-938602CFA9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w="lg" len="lg"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5-3147-8024-938602CFA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424336"/>
        <c:axId val="2094426048"/>
      </c:lineChart>
      <c:catAx>
        <c:axId val="20944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n-US"/>
          </a:p>
        </c:txPr>
        <c:crossAx val="2094426048"/>
        <c:crosses val="autoZero"/>
        <c:auto val="1"/>
        <c:lblAlgn val="ctr"/>
        <c:lblOffset val="100"/>
        <c:noMultiLvlLbl val="0"/>
      </c:catAx>
      <c:valAx>
        <c:axId val="20944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pPr>
            <a:endParaRPr lang="en-US"/>
          </a:p>
        </c:txPr>
        <c:crossAx val="209442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8826E2-51BE-47F3-66AC-2D01BE99B5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68C02-F385-1F46-4C98-6182180E20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68D3183-29B6-EE49-B9AB-BCBBCF7732F6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59732-1E66-D9F5-6FD8-A28E4CCD09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7F7D1-6BA5-4F63-DE0D-7E698E9126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B06FC91-E0F9-2747-B8A5-0C8893CA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867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2D364E1-053D-DF49-B07E-009C254E7350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AB5E94E-8B6E-AF41-B447-C39F5E0B5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9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Hospitals and health systems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kern="100" dirty="0">
                <a:ea typeface="Microsoft Sans Serif" panose="020B0604020202020204" pitchFamily="34" charset="0"/>
              </a:rPr>
              <a:t>All other healthcare enterprises, including:</a:t>
            </a:r>
            <a:endParaRPr lang="en-US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2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5E94E-8B6E-AF41-B447-C39F5E0B52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9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Gray-Two 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54;p13">
            <a:extLst>
              <a:ext uri="{FF2B5EF4-FFF2-40B4-BE49-F238E27FC236}">
                <a16:creationId xmlns:a16="http://schemas.microsoft.com/office/drawing/2014/main" id="{8D5A0CD8-F192-86FC-ADA2-C91DC1733B9C}"/>
              </a:ext>
            </a:extLst>
          </p:cNvPr>
          <p:cNvPicPr preferRelativeResize="0"/>
          <p:nvPr userDrawn="1"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69196"/>
            <a:ext cx="4256255" cy="7046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A44D13A-BB36-6713-139F-E8911E52D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6249" y="2674483"/>
            <a:ext cx="6351032" cy="1236236"/>
          </a:xfrm>
        </p:spPr>
        <p:txBody>
          <a:bodyPr wrap="square" lIns="0" tIns="0" rIns="0" bIns="0" anchor="b">
            <a:spAutoFit/>
          </a:bodyPr>
          <a:lstStyle>
            <a:lvl1pPr marL="114300" indent="0" algn="l">
              <a:lnSpc>
                <a:spcPts val="4700"/>
              </a:lnSpc>
              <a:buFontTx/>
              <a:buNone/>
              <a:defRPr sz="4000" b="0" i="0" spc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Title Two Lines Goes Here This Is The Headline</a:t>
            </a:r>
          </a:p>
        </p:txBody>
      </p:sp>
      <p:pic>
        <p:nvPicPr>
          <p:cNvPr id="27" name="Google Shape;54;p13">
            <a:extLst>
              <a:ext uri="{FF2B5EF4-FFF2-40B4-BE49-F238E27FC236}">
                <a16:creationId xmlns:a16="http://schemas.microsoft.com/office/drawing/2014/main" id="{160996E9-21D4-BD2E-D17C-914953D678C4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399" y="13187"/>
            <a:ext cx="2474601" cy="409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25AEF-8579-8139-6444-35182EAFB1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E8610-CEA9-8DCD-6209-30257DDDA0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A3786-2238-BF42-3710-E91E672BFC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763" y="3181076"/>
            <a:ext cx="2385192" cy="82296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D94F8C-46D9-F51E-5332-90F93DC94E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527" y="4145733"/>
            <a:ext cx="3955685" cy="34952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Name of Event  | Month XX, XXXX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646304-EF22-5E89-9AFF-DB868E482A01}"/>
              </a:ext>
            </a:extLst>
          </p:cNvPr>
          <p:cNvCxnSpPr/>
          <p:nvPr userDrawn="1"/>
        </p:nvCxnSpPr>
        <p:spPr>
          <a:xfrm>
            <a:off x="4647156" y="2880985"/>
            <a:ext cx="0" cy="1463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A9565D5-E9C1-4E53-09EC-4256AE6C1805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5593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right side Gray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155" y="1845874"/>
            <a:ext cx="4689192" cy="1186543"/>
          </a:xfrm>
        </p:spPr>
        <p:txBody>
          <a:bodyPr wrap="square" lIns="0" tIns="0" rIns="0" bIns="0">
            <a:spAutoFit/>
          </a:bodyPr>
          <a:lstStyle>
            <a:lvl1pPr marL="6350" indent="0">
              <a:buFontTx/>
              <a:buNone/>
              <a:tabLst/>
              <a:defRPr lang="en-US" sz="3200" b="1" i="0" u="none" strike="noStrike" cap="none" dirty="0" smtClean="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  <a:p>
            <a:pPr lvl="1"/>
            <a:endParaRPr lang="en-US" dirty="0"/>
          </a:p>
        </p:txBody>
      </p:sp>
      <p:pic>
        <p:nvPicPr>
          <p:cNvPr id="9" name="Google Shape;129;p18">
            <a:extLst>
              <a:ext uri="{FF2B5EF4-FFF2-40B4-BE49-F238E27FC236}">
                <a16:creationId xmlns:a16="http://schemas.microsoft.com/office/drawing/2014/main" id="{C7864630-DF9F-B495-7981-42B24EFBDD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3" y="5671457"/>
            <a:ext cx="1186543" cy="118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155" y="2927150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00501C5-2F14-8B8D-08F1-6775C4973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74"/>
          <a:stretch/>
        </p:blipFill>
        <p:spPr>
          <a:xfrm>
            <a:off x="11656494" y="154529"/>
            <a:ext cx="475014" cy="4771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BFC6C-261B-00ED-3CF0-95527C9E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93CD8-2F34-DBCF-293F-636A753000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82BD1-76FE-8BB5-7D75-DCE5956D01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right side Orange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E5D46-2602-A442-8834-97FC3C270AB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7999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155" y="1845874"/>
            <a:ext cx="4689192" cy="1186543"/>
          </a:xfrm>
        </p:spPr>
        <p:txBody>
          <a:bodyPr wrap="square" lIns="0" tIns="0" rIns="0" bIns="0">
            <a:spAutoFit/>
          </a:bodyPr>
          <a:lstStyle>
            <a:lvl1pPr marL="6350" indent="0">
              <a:buFontTx/>
              <a:buNone/>
              <a:tabLst/>
              <a:defRPr lang="en-US" sz="3200" b="1" i="0" u="none" strike="noStrike" cap="none" dirty="0" smtClean="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  <a:p>
            <a:pPr lvl="1"/>
            <a:endParaRPr lang="en-US" dirty="0"/>
          </a:p>
        </p:txBody>
      </p:sp>
      <p:pic>
        <p:nvPicPr>
          <p:cNvPr id="9" name="Google Shape;129;p18">
            <a:extLst>
              <a:ext uri="{FF2B5EF4-FFF2-40B4-BE49-F238E27FC236}">
                <a16:creationId xmlns:a16="http://schemas.microsoft.com/office/drawing/2014/main" id="{C7864630-DF9F-B495-7981-42B24EFBDD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3" y="5671457"/>
            <a:ext cx="1186543" cy="118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155" y="2927150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" name="Google Shape;97;p16">
            <a:extLst>
              <a:ext uri="{FF2B5EF4-FFF2-40B4-BE49-F238E27FC236}">
                <a16:creationId xmlns:a16="http://schemas.microsoft.com/office/drawing/2014/main" id="{AE850C1F-EB01-0FDA-B1EF-35ABB7052478}"/>
              </a:ext>
            </a:extLst>
          </p:cNvPr>
          <p:cNvPicPr preferRelativeResize="0"/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BA13D-C402-0EDB-FE18-B6A357CCDEF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F646-550D-01E7-22ED-7354232A60B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4934-CA81-E375-FFE7-DED6DF58D3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0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green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906" y="2045480"/>
            <a:ext cx="4782313" cy="1383520"/>
          </a:xfrm>
        </p:spPr>
        <p:txBody>
          <a:bodyPr wrap="square" lIns="0" tIns="0" rIns="0" bIns="0">
            <a:spAutoFit/>
          </a:bodyPr>
          <a:lstStyle>
            <a:lvl1pPr marL="6350" indent="0">
              <a:lnSpc>
                <a:spcPts val="4800"/>
              </a:lnSpc>
              <a:buFontTx/>
              <a:buNone/>
              <a:tabLst/>
              <a:defRPr lang="en-US" sz="4000" b="1" i="0" u="none" strike="noStrike" cap="none" dirty="0" smtClean="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/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  <a:p>
            <a:pPr lvl="1"/>
            <a:endParaRPr lang="en-US" dirty="0"/>
          </a:p>
        </p:txBody>
      </p:sp>
      <p:pic>
        <p:nvPicPr>
          <p:cNvPr id="9" name="Google Shape;129;p18">
            <a:extLst>
              <a:ext uri="{FF2B5EF4-FFF2-40B4-BE49-F238E27FC236}">
                <a16:creationId xmlns:a16="http://schemas.microsoft.com/office/drawing/2014/main" id="{C7864630-DF9F-B495-7981-42B24EFBDD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3" y="5421083"/>
            <a:ext cx="1436917" cy="1436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5072" y="2045480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" name="Google Shape;97;p16">
            <a:extLst>
              <a:ext uri="{FF2B5EF4-FFF2-40B4-BE49-F238E27FC236}">
                <a16:creationId xmlns:a16="http://schemas.microsoft.com/office/drawing/2014/main" id="{46E66B27-C662-CD0B-288A-26C4CCDCD882}"/>
              </a:ext>
            </a:extLst>
          </p:cNvPr>
          <p:cNvPicPr preferRelativeResize="0"/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843F2-8526-6295-F76F-46D48A8890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E968E-BF95-3E17-2CFB-4FD94B7F73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F3FB8-A9B6-EBF4-0402-162851E31D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5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side Gray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906" y="2045480"/>
            <a:ext cx="4959867" cy="1383520"/>
          </a:xfrm>
        </p:spPr>
        <p:txBody>
          <a:bodyPr wrap="square" lIns="0" tIns="0" rIns="0" bIns="0">
            <a:spAutoFit/>
          </a:bodyPr>
          <a:lstStyle>
            <a:lvl1pPr marL="6350" indent="0">
              <a:lnSpc>
                <a:spcPts val="4800"/>
              </a:lnSpc>
              <a:buFontTx/>
              <a:buNone/>
              <a:tabLst/>
              <a:defRPr lang="en-US" sz="4000" b="1" i="0" u="none" strike="noStrike" cap="none" dirty="0" smtClean="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/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  <a:p>
            <a:pPr lvl="1"/>
            <a:endParaRPr lang="en-US" dirty="0"/>
          </a:p>
        </p:txBody>
      </p:sp>
      <p:pic>
        <p:nvPicPr>
          <p:cNvPr id="9" name="Google Shape;129;p18">
            <a:extLst>
              <a:ext uri="{FF2B5EF4-FFF2-40B4-BE49-F238E27FC236}">
                <a16:creationId xmlns:a16="http://schemas.microsoft.com/office/drawing/2014/main" id="{C7864630-DF9F-B495-7981-42B24EFBDD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3" y="5421083"/>
            <a:ext cx="1436917" cy="1436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5072" y="2045480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" name="Google Shape;97;p16">
            <a:extLst>
              <a:ext uri="{FF2B5EF4-FFF2-40B4-BE49-F238E27FC236}">
                <a16:creationId xmlns:a16="http://schemas.microsoft.com/office/drawing/2014/main" id="{46E66B27-C662-CD0B-288A-26C4CCDCD882}"/>
              </a:ext>
            </a:extLst>
          </p:cNvPr>
          <p:cNvPicPr preferRelativeResize="0"/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3E453-3703-095C-1FA3-BFD27158E9B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6B6AF-50B0-8914-C119-13D3E57682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F8A5-6985-F543-4426-30FD8866D4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6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54;p13">
            <a:extLst>
              <a:ext uri="{FF2B5EF4-FFF2-40B4-BE49-F238E27FC236}">
                <a16:creationId xmlns:a16="http://schemas.microsoft.com/office/drawing/2014/main" id="{8D5A0CD8-F192-86FC-ADA2-C91DC1733B9C}"/>
              </a:ext>
            </a:extLst>
          </p:cNvPr>
          <p:cNvPicPr preferRelativeResize="0"/>
          <p:nvPr userDrawn="1"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80000"/>
            <a:ext cx="4346370" cy="719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A44D13A-BB36-6713-139F-E8911E52D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3470" y="3005305"/>
            <a:ext cx="6305796" cy="1639742"/>
          </a:xfrm>
        </p:spPr>
        <p:txBody>
          <a:bodyPr lIns="0" tIns="0" rIns="0" bIns="0">
            <a:noAutofit/>
          </a:bodyPr>
          <a:lstStyle>
            <a:lvl1pPr marL="114300" indent="0" algn="r">
              <a:lnSpc>
                <a:spcPts val="6800"/>
              </a:lnSpc>
              <a:buFontTx/>
              <a:buNone/>
              <a:defRPr sz="6000" b="0" i="0" spc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27" name="Google Shape;54;p13">
            <a:extLst>
              <a:ext uri="{FF2B5EF4-FFF2-40B4-BE49-F238E27FC236}">
                <a16:creationId xmlns:a16="http://schemas.microsoft.com/office/drawing/2014/main" id="{160996E9-21D4-BD2E-D17C-914953D678C4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255" y="0"/>
            <a:ext cx="2712025" cy="449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61;p13">
            <a:extLst>
              <a:ext uri="{FF2B5EF4-FFF2-40B4-BE49-F238E27FC236}">
                <a16:creationId xmlns:a16="http://schemas.microsoft.com/office/drawing/2014/main" id="{B31137B0-E4D2-F1C1-ED65-9A3E4C926A5B}"/>
              </a:ext>
            </a:extLst>
          </p:cNvPr>
          <p:cNvPicPr preferRelativeResize="0"/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5C1B3-9E97-ADD1-2140-B8CE669ECE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97790-7B89-E4C7-BB45-FCA31B65C9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AD546-7AB1-D114-8FFA-D5F1B05B80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02970-500D-2993-340D-65B95D90E6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953" y="3125416"/>
            <a:ext cx="1899489" cy="6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54;p13">
            <a:extLst>
              <a:ext uri="{FF2B5EF4-FFF2-40B4-BE49-F238E27FC236}">
                <a16:creationId xmlns:a16="http://schemas.microsoft.com/office/drawing/2014/main" id="{8D5A0CD8-F192-86FC-ADA2-C91DC1733B9C}"/>
              </a:ext>
            </a:extLst>
          </p:cNvPr>
          <p:cNvPicPr preferRelativeResize="0"/>
          <p:nvPr userDrawn="1"/>
        </p:nvPicPr>
        <p:blipFill>
          <a:blip r:embed="rId2" cstate="print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-80000"/>
            <a:ext cx="4346370" cy="719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A44D13A-BB36-6713-139F-E8911E52D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077" y="2996759"/>
            <a:ext cx="6305796" cy="1639742"/>
          </a:xfrm>
        </p:spPr>
        <p:txBody>
          <a:bodyPr lIns="0" tIns="0" rIns="0" bIns="0">
            <a:noAutofit/>
          </a:bodyPr>
          <a:lstStyle>
            <a:lvl1pPr marL="114300" indent="0" algn="r">
              <a:lnSpc>
                <a:spcPts val="6800"/>
              </a:lnSpc>
              <a:buFontTx/>
              <a:buNone/>
              <a:defRPr sz="6000" b="0" i="0" spc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27" name="Google Shape;54;p13">
            <a:extLst>
              <a:ext uri="{FF2B5EF4-FFF2-40B4-BE49-F238E27FC236}">
                <a16:creationId xmlns:a16="http://schemas.microsoft.com/office/drawing/2014/main" id="{160996E9-21D4-BD2E-D17C-914953D678C4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255" y="0"/>
            <a:ext cx="2712025" cy="449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6A781D-5D70-FA83-B954-02C4635E2C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026401" y="2979380"/>
            <a:ext cx="2743200" cy="899240"/>
          </a:xfrm>
          <a:prstGeom prst="rect">
            <a:avLst/>
          </a:prstGeom>
        </p:spPr>
      </p:pic>
      <p:pic>
        <p:nvPicPr>
          <p:cNvPr id="29" name="Google Shape;61;p13">
            <a:extLst>
              <a:ext uri="{FF2B5EF4-FFF2-40B4-BE49-F238E27FC236}">
                <a16:creationId xmlns:a16="http://schemas.microsoft.com/office/drawing/2014/main" id="{B31137B0-E4D2-F1C1-ED65-9A3E4C926A5B}"/>
              </a:ext>
            </a:extLst>
          </p:cNvPr>
          <p:cNvPicPr preferRelativeResize="0"/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DE536-84CE-B79D-EB90-CC9D5338F01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7B0C-3C74-D0D6-07E2-26BF5E0B52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A4455-F006-F397-9BAC-D26E0C64709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8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16B8854-AC3F-2ACE-FCF3-6892A2E02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633" y="451572"/>
            <a:ext cx="4393375" cy="664709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8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C16C3F1-B452-B2B7-826E-C94D786472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633" y="1077316"/>
            <a:ext cx="10057905" cy="369332"/>
          </a:xfrm>
        </p:spPr>
        <p:txBody>
          <a:bodyPr lIns="0">
            <a:sp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94FF8-1E66-30FF-7BDC-5FA10394B57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71725-7DA3-50C3-554E-944A873D61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C0061-3035-9FF7-62C3-E8813AD75C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C357170C-348E-E1DE-51A2-39B8B6115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 rot="16200000">
            <a:off x="10582894" y="5248894"/>
            <a:ext cx="1609106" cy="16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3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40C94A25-869C-4E2D-003E-9D3055A79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10" t="3879" r="42881" b="14813"/>
          <a:stretch/>
        </p:blipFill>
        <p:spPr>
          <a:xfrm>
            <a:off x="7347520" y="-1262"/>
            <a:ext cx="4857006" cy="685926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71725-7DA3-50C3-554E-944A873D61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1E4E10-CAC4-A1AA-4812-226655465D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8994" y="671575"/>
            <a:ext cx="4857006" cy="776225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3800">
                <a:solidFill>
                  <a:srgbClr val="525556"/>
                </a:solidFill>
              </a:defRPr>
            </a:lvl1pPr>
          </a:lstStyle>
          <a:p>
            <a:pPr lvl="0"/>
            <a:r>
              <a:rPr lang="en-US" dirty="0"/>
              <a:t>Agenda headline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42C848E-3419-05B4-BE5E-E637792221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8993" y="2099963"/>
            <a:ext cx="5898653" cy="3604223"/>
          </a:xfrm>
        </p:spPr>
        <p:txBody>
          <a:bodyPr lIns="0">
            <a:normAutofit/>
          </a:bodyPr>
          <a:lstStyle>
            <a:lvl1pPr marL="247650" indent="-247650">
              <a:buClr>
                <a:srgbClr val="9BC53D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Agenda item one</a:t>
            </a:r>
          </a:p>
          <a:p>
            <a:pPr marL="247650" marR="0" lvl="0" indent="-2476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C5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item two</a:t>
            </a:r>
          </a:p>
          <a:p>
            <a:pPr marL="247650" marR="0" lvl="0" indent="-2476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C5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item three</a:t>
            </a:r>
          </a:p>
          <a:p>
            <a:pPr marL="247650" marR="0" lvl="0" indent="-2476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C5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item four</a:t>
            </a:r>
          </a:p>
          <a:p>
            <a:pPr marL="247650" marR="0" lvl="0" indent="-2476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C5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item five</a:t>
            </a:r>
          </a:p>
          <a:p>
            <a:pPr lvl="0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CFC4D1F-A6CD-7F4F-0621-FF8FA048EE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8994" y="1323738"/>
            <a:ext cx="7975600" cy="776225"/>
          </a:xfrm>
        </p:spPr>
        <p:txBody>
          <a:bodyPr lIns="0"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goes here this is the subhead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2D70EBFA-97B1-FFB0-E1BB-2796D35E4C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374687" y="6481610"/>
            <a:ext cx="2743200" cy="365125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340111-9EBD-D91D-333B-768D5CEEE8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7077" y="234063"/>
            <a:ext cx="1377449" cy="7748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7B8C66-7497-5B4A-A1BD-E7BC813B2C8C}"/>
              </a:ext>
            </a:extLst>
          </p:cNvPr>
          <p:cNvSpPr/>
          <p:nvPr userDrawn="1"/>
        </p:nvSpPr>
        <p:spPr>
          <a:xfrm>
            <a:off x="0" y="0"/>
            <a:ext cx="2505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C5E4E6-D0B9-E018-6A9E-A81962A91436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rgbClr val="525556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94210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callout-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4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7DDE8-CB03-9060-5F64-AB20AE106D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E1EB3E-9B16-2A53-FA37-1654FBAF8C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1410" y="1671819"/>
            <a:ext cx="7570023" cy="563231"/>
          </a:xfrm>
        </p:spPr>
        <p:txBody>
          <a:bodyPr lIns="0">
            <a:spAutoFit/>
          </a:bodyPr>
          <a:lstStyle>
            <a:lvl1pPr marL="0" indent="0">
              <a:buFontTx/>
              <a:buNone/>
              <a:defRPr lang="en-US" sz="3400" kern="120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Headline goes here this is the header.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AEDCF1-B4D8-0059-2A33-263C9ABE28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1410" y="2662238"/>
            <a:ext cx="7939831" cy="2600071"/>
          </a:xfrm>
        </p:spPr>
        <p:txBody>
          <a:bodyPr lIns="0">
            <a:sp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FontTx/>
              <a:buNone/>
              <a:defRPr sz="20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amet, consectetuer adipiscing elit. Maecenas </a:t>
            </a:r>
            <a:r>
              <a:rPr lang="en-US" dirty="0" err="1"/>
              <a:t>porttitor</a:t>
            </a:r>
            <a:r>
              <a:rPr lang="en-US" dirty="0"/>
              <a:t> congue massa. Fusce posuere, magna sed pulvinar ultricies, purus lectus malesuada libero, sit amet commodo magna eros quis </a:t>
            </a:r>
            <a:r>
              <a:rPr lang="en-US" dirty="0" err="1"/>
              <a:t>urna.Nunc</a:t>
            </a:r>
            <a:r>
              <a:rPr lang="en-US" dirty="0"/>
              <a:t> viverra imperdiet enim. Fusce est. Vivamus a tellus.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EA69D2-3126-D166-DDFA-3F1E2C286F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374687" y="6481610"/>
            <a:ext cx="2743200" cy="365125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12C732-3500-48B2-245F-29049F7A4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49086" y="294993"/>
            <a:ext cx="1257821" cy="707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5CDDB9-1632-5C30-461E-5AD2A26D6777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7218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side Half-gra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0637D-8AF6-5B38-AE40-B330A93B92C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oogle Shape;99;p16">
            <a:extLst>
              <a:ext uri="{FF2B5EF4-FFF2-40B4-BE49-F238E27FC236}">
                <a16:creationId xmlns:a16="http://schemas.microsoft.com/office/drawing/2014/main" id="{0DE6A8AE-B8EA-5F77-993F-99801647DA6C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27607" cy="7004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16587-A0EA-0002-A566-B9A171E2BF7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132C05-9847-E295-62E0-F91ACF5AAE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374687" y="6481610"/>
            <a:ext cx="2743200" cy="365125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6008D7-94A5-665E-932D-F779D4A79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2FFF91-A554-4C31-6B8B-B9BC70D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5468" y="1441566"/>
            <a:ext cx="5278437" cy="1476375"/>
          </a:xfrm>
        </p:spPr>
        <p:txBody>
          <a:bodyPr lIns="0"/>
          <a:lstStyle>
            <a:lvl1pPr marL="0" indent="0">
              <a:buNone/>
              <a:defRPr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pic>
        <p:nvPicPr>
          <p:cNvPr id="6" name="Picture 5" descr="A green and black logo&#10;&#10;Description automatically generated">
            <a:extLst>
              <a:ext uri="{FF2B5EF4-FFF2-40B4-BE49-F238E27FC236}">
                <a16:creationId xmlns:a16="http://schemas.microsoft.com/office/drawing/2014/main" id="{53523408-C7B5-B05A-53BB-D766C5E14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17" y="1838204"/>
            <a:ext cx="3149626" cy="35750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3FFD5-FF79-0ECD-60BA-B9F93523C342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FB6D169-FA70-831C-1470-7288D512F2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7303" y="2179753"/>
            <a:ext cx="4689192" cy="3570208"/>
          </a:xfrm>
        </p:spPr>
        <p:txBody>
          <a:bodyPr wrap="square" lIns="0">
            <a:spAutoFit/>
          </a:bodyPr>
          <a:lstStyle>
            <a:lvl1pPr marL="285750" indent="-285750">
              <a:lnSpc>
                <a:spcPct val="100000"/>
              </a:lnSpc>
              <a:buClr>
                <a:srgbClr val="9BC53D"/>
              </a:buClr>
              <a:buFont typeface="Wingdings" panose="05000000000000000000" pitchFamily="2" charset="2"/>
              <a:buChar char="§"/>
              <a:defRPr sz="1600" b="0" i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</a:t>
            </a:r>
          </a:p>
          <a:p>
            <a:pPr lvl="0"/>
            <a:r>
              <a:rPr lang="en-US" dirty="0"/>
              <a:t>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endParaRPr lang="en-US" dirty="0"/>
          </a:p>
          <a:p>
            <a:pPr lvl="0"/>
            <a:r>
              <a:rPr lang="en-US" dirty="0"/>
              <a:t>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st.</a:t>
            </a:r>
            <a:r>
              <a:rPr lang="en-US" dirty="0"/>
              <a:t>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0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10996A68-378E-4C98-A7DD-0F7CFECA00D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54703-C10D-CB53-A67B-52FA4352B9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F1BFB-DCFB-C6DF-CCA4-E3B7D6C561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5EA3-78CD-A277-9473-934CB490B3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Google Shape;69;p14">
            <a:extLst>
              <a:ext uri="{FF2B5EF4-FFF2-40B4-BE49-F238E27FC236}">
                <a16:creationId xmlns:a16="http://schemas.microsoft.com/office/drawing/2014/main" id="{D3868FF5-7FB6-C31B-D22C-EE36F0EEF7C8}"/>
              </a:ext>
            </a:extLst>
          </p:cNvPr>
          <p:cNvSpPr txBox="1">
            <a:spLocks/>
          </p:cNvSpPr>
          <p:nvPr userDrawn="1"/>
        </p:nvSpPr>
        <p:spPr>
          <a:xfrm>
            <a:off x="-914207" y="4919888"/>
            <a:ext cx="3467401" cy="15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80000"/>
              </a:lnSpc>
              <a:buSzPts val="891"/>
            </a:pPr>
            <a:r>
              <a:rPr lang="en" sz="15200" b="1" spc="-410" baseline="0" dirty="0">
                <a:solidFill>
                  <a:schemeClr val="lt1"/>
                </a:solidFill>
                <a:latin typeface="Microsoft Sans Serif" panose="020B0604020202020204" pitchFamily="34" charset="0"/>
                <a:ea typeface="Plus Jakarta Sans"/>
                <a:cs typeface="Microsoft Sans Serif" panose="020B0604020202020204" pitchFamily="34" charset="0"/>
                <a:sym typeface="Plus Jakarta Sans"/>
              </a:rPr>
              <a:t>01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5196F5-A6E7-87E8-C147-E08D705E6E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6589" y="4502653"/>
            <a:ext cx="6941633" cy="1284288"/>
          </a:xfrm>
        </p:spPr>
        <p:txBody>
          <a:bodyPr lIns="0" tIns="0" rIns="0" bIns="0">
            <a:noAutofit/>
          </a:bodyPr>
          <a:lstStyle>
            <a:lvl1pPr marL="114300" indent="0" algn="l">
              <a:lnSpc>
                <a:spcPts val="6700"/>
              </a:lnSpc>
              <a:buFontTx/>
              <a:buNone/>
              <a:defRPr lang="en-US" sz="6500" b="0" i="0" kern="1200" spc="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114300" lv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Tx/>
              <a:buNone/>
            </a:pP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4526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 side wider gray Callout-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0637D-8AF6-5B38-AE40-B330A93B92CF}"/>
              </a:ext>
            </a:extLst>
          </p:cNvPr>
          <p:cNvSpPr/>
          <p:nvPr userDrawn="1"/>
        </p:nvSpPr>
        <p:spPr>
          <a:xfrm>
            <a:off x="0" y="0"/>
            <a:ext cx="363404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oogle Shape;60;p13">
            <a:extLst>
              <a:ext uri="{FF2B5EF4-FFF2-40B4-BE49-F238E27FC236}">
                <a16:creationId xmlns:a16="http://schemas.microsoft.com/office/drawing/2014/main" id="{A8582062-7D79-CE43-5765-04E3E34F9F48}"/>
              </a:ext>
            </a:extLst>
          </p:cNvPr>
          <p:cNvSpPr txBox="1">
            <a:spLocks/>
          </p:cNvSpPr>
          <p:nvPr userDrawn="1"/>
        </p:nvSpPr>
        <p:spPr>
          <a:xfrm>
            <a:off x="3486890" y="275525"/>
            <a:ext cx="2332019" cy="23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200" b="0" i="0" dirty="0">
                <a:solidFill>
                  <a:schemeClr val="lt1"/>
                </a:solidFill>
                <a:latin typeface="Microsoft Sans Serif" panose="020B0604020202020204" pitchFamily="34" charset="0"/>
                <a:ea typeface="Plus Jakarta Sans"/>
                <a:cs typeface="Microsoft Sans Serif" panose="020B0604020202020204" pitchFamily="34" charset="0"/>
                <a:sym typeface="Plus Jakarta Sans"/>
              </a:rPr>
              <a:t>Section Name</a:t>
            </a:r>
          </a:p>
        </p:txBody>
      </p:sp>
      <p:pic>
        <p:nvPicPr>
          <p:cNvPr id="4" name="Picture 3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492D6722-00C3-A358-EA19-02107693F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0595420" y="5261420"/>
            <a:ext cx="1609106" cy="160910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F1A47-4807-9967-2ECE-81287DD49E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70B91-A677-FF51-D773-DC7C3DEF2F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688" y="695348"/>
            <a:ext cx="2743200" cy="44465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Sidebar headline goes here 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0FC0418-F3BA-CECF-F48A-1EBFB2AD109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374687" y="6481610"/>
            <a:ext cx="2743200" cy="365125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35C58F9-2CD1-FFB2-05C3-6818541D7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6E80D-28BB-8FFE-9CE7-BDAB11909D59}"/>
              </a:ext>
            </a:extLst>
          </p:cNvPr>
          <p:cNvSpPr txBox="1"/>
          <p:nvPr userDrawn="1"/>
        </p:nvSpPr>
        <p:spPr>
          <a:xfrm>
            <a:off x="351688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92987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imag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80C8FEE-EBCA-EE09-BDA6-91FB6CC7387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46398" y="2836201"/>
            <a:ext cx="4257794" cy="4033992"/>
          </a:xfrm>
          <a:custGeom>
            <a:avLst/>
            <a:gdLst>
              <a:gd name="connsiteX0" fmla="*/ 2055360 w 4257794"/>
              <a:gd name="connsiteY0" fmla="*/ 0 h 4033992"/>
              <a:gd name="connsiteX1" fmla="*/ 3098198 w 4257794"/>
              <a:gd name="connsiteY1" fmla="*/ 0 h 4033992"/>
              <a:gd name="connsiteX2" fmla="*/ 3098198 w 4257794"/>
              <a:gd name="connsiteY2" fmla="*/ 1172928 h 4033992"/>
              <a:gd name="connsiteX3" fmla="*/ 4257794 w 4257794"/>
              <a:gd name="connsiteY3" fmla="*/ 0 h 4033992"/>
              <a:gd name="connsiteX4" fmla="*/ 4256438 w 4257794"/>
              <a:gd name="connsiteY4" fmla="*/ 4021800 h 4033992"/>
              <a:gd name="connsiteX5" fmla="*/ 269655 w 4257794"/>
              <a:gd name="connsiteY5" fmla="*/ 4033992 h 4033992"/>
              <a:gd name="connsiteX6" fmla="*/ 1256324 w 4257794"/>
              <a:gd name="connsiteY6" fmla="*/ 3035978 h 4033992"/>
              <a:gd name="connsiteX7" fmla="*/ 0 w 4257794"/>
              <a:gd name="connsiteY7" fmla="*/ 3035978 h 4033992"/>
              <a:gd name="connsiteX8" fmla="*/ 0 w 4257794"/>
              <a:gd name="connsiteY8" fmla="*/ 1993140 h 4033992"/>
              <a:gd name="connsiteX9" fmla="*/ 1338336 w 4257794"/>
              <a:gd name="connsiteY9" fmla="*/ 1993140 h 4033992"/>
              <a:gd name="connsiteX10" fmla="*/ 418864 w 4257794"/>
              <a:gd name="connsiteY10" fmla="*/ 1087248 h 4033992"/>
              <a:gd name="connsiteX11" fmla="*/ 1150754 w 4257794"/>
              <a:gd name="connsiteY11" fmla="*/ 344385 h 4033992"/>
              <a:gd name="connsiteX12" fmla="*/ 2055360 w 4257794"/>
              <a:gd name="connsiteY12" fmla="*/ 1235630 h 403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7794" h="4033992">
                <a:moveTo>
                  <a:pt x="2055360" y="0"/>
                </a:moveTo>
                <a:lnTo>
                  <a:pt x="3098198" y="0"/>
                </a:lnTo>
                <a:lnTo>
                  <a:pt x="3098198" y="1172928"/>
                </a:lnTo>
                <a:lnTo>
                  <a:pt x="4257794" y="0"/>
                </a:lnTo>
                <a:lnTo>
                  <a:pt x="4256438" y="4021800"/>
                </a:lnTo>
                <a:lnTo>
                  <a:pt x="269655" y="4033992"/>
                </a:lnTo>
                <a:lnTo>
                  <a:pt x="1256324" y="3035978"/>
                </a:lnTo>
                <a:lnTo>
                  <a:pt x="0" y="3035978"/>
                </a:lnTo>
                <a:lnTo>
                  <a:pt x="0" y="1993140"/>
                </a:lnTo>
                <a:lnTo>
                  <a:pt x="1338336" y="1993140"/>
                </a:lnTo>
                <a:lnTo>
                  <a:pt x="418864" y="1087248"/>
                </a:lnTo>
                <a:lnTo>
                  <a:pt x="1150754" y="344385"/>
                </a:lnTo>
                <a:lnTo>
                  <a:pt x="2055360" y="123563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71725-7DA3-50C3-554E-944A873D61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C0061-3035-9FF7-62C3-E8813AD75C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337109" y="6356350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2EFE5-D723-F930-A857-FFF3F3EF3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6BED37-F451-8F81-7E20-1145C53E5B8D}"/>
              </a:ext>
            </a:extLst>
          </p:cNvPr>
          <p:cNvSpPr/>
          <p:nvPr userDrawn="1"/>
        </p:nvSpPr>
        <p:spPr>
          <a:xfrm>
            <a:off x="0" y="0"/>
            <a:ext cx="2505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126D6D-5E67-B1F2-ED66-8E518A2DC6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1530" y="958086"/>
            <a:ext cx="7111870" cy="482633"/>
          </a:xfrm>
        </p:spPr>
        <p:txBody>
          <a:bodyPr wrap="square" lIns="0">
            <a:spAutoFit/>
          </a:bodyPr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Headline goes here for this slide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5EB2BE1-C4EA-5D51-23EF-D7FFB78B2AA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5552" y="2121789"/>
            <a:ext cx="6638122" cy="3343992"/>
          </a:xfrm>
        </p:spPr>
        <p:txBody>
          <a:bodyPr wrap="square">
            <a:spAutoFit/>
          </a:bodyPr>
          <a:lstStyle>
            <a:lvl1pPr marL="228600" indent="-228600">
              <a:lnSpc>
                <a:spcPts val="2400"/>
              </a:lnSpc>
              <a:buClr>
                <a:srgbClr val="9BC53D"/>
              </a:buClr>
              <a:buFont typeface="Wingdings" panose="05000000000000000000" pitchFamily="2" charset="2"/>
              <a:buChar char="§"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None/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</a:t>
            </a:r>
            <a:r>
              <a:rPr lang="en-US" dirty="0" err="1"/>
              <a:t>pulvin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</a:t>
            </a:r>
            <a:r>
              <a:rPr lang="en-US" dirty="0" err="1"/>
              <a:t>pulvin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</a:t>
            </a:r>
            <a:r>
              <a:rPr lang="en-US" dirty="0" err="1"/>
              <a:t>pulvin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</a:t>
            </a:r>
            <a:r>
              <a:rPr lang="en-US" dirty="0" err="1"/>
              <a:t>pulvin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52863-C605-ABAA-3E5D-8E7BB0356779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rgbClr val="525556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8260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right side green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E5D46-2602-A442-8834-97FC3C270AB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4673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155" y="1541970"/>
            <a:ext cx="3055203" cy="790473"/>
          </a:xfrm>
        </p:spPr>
        <p:txBody>
          <a:bodyPr wrap="square" lIns="0" tIns="0" rIns="0" bIns="0">
            <a:spAutoFit/>
          </a:bodyPr>
          <a:lstStyle>
            <a:lvl1pPr marL="6350" indent="0">
              <a:buFontTx/>
              <a:buNone/>
              <a:tabLst/>
              <a:defRPr lang="en-US" sz="3200" b="1" i="0" u="none" strike="noStrike" cap="none" dirty="0" smtClean="0">
                <a:solidFill>
                  <a:schemeClr val="accen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goes here</a:t>
            </a:r>
          </a:p>
          <a:p>
            <a:pPr lvl="1"/>
            <a:endParaRPr lang="en-U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155" y="2623246"/>
            <a:ext cx="496586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F646-550D-01E7-22ED-7354232A60B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C5DD4D4-A6C8-FE89-7297-1CAB8B8FA43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374687" y="6481610"/>
            <a:ext cx="2743200" cy="365125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ECD48C-8056-D437-54EC-D2D815271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pic>
        <p:nvPicPr>
          <p:cNvPr id="2" name="Google Shape;129;p18">
            <a:extLst>
              <a:ext uri="{FF2B5EF4-FFF2-40B4-BE49-F238E27FC236}">
                <a16:creationId xmlns:a16="http://schemas.microsoft.com/office/drawing/2014/main" id="{495EB643-BD50-1943-BDAC-47E9DE9F7761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-8723" y="5683983"/>
            <a:ext cx="1186543" cy="11865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C4F4D-3C60-221F-3125-1F1D6AA07625}"/>
              </a:ext>
            </a:extLst>
          </p:cNvPr>
          <p:cNvSpPr txBox="1"/>
          <p:nvPr userDrawn="1"/>
        </p:nvSpPr>
        <p:spPr>
          <a:xfrm>
            <a:off x="135128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rgbClr val="525556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2258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23D36D-0B2C-E648-79FA-4DC8BE9038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118" y="902908"/>
            <a:ext cx="7815202" cy="618631"/>
          </a:xfrm>
        </p:spPr>
        <p:txBody>
          <a:bodyPr wrap="square"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800" kern="1200" dirty="0">
                <a:solidFill>
                  <a:srgbClr val="525556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Onspire brand colors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87E271-6526-08C2-D955-3F20BD2C8587}"/>
              </a:ext>
            </a:extLst>
          </p:cNvPr>
          <p:cNvSpPr/>
          <p:nvPr userDrawn="1"/>
        </p:nvSpPr>
        <p:spPr>
          <a:xfrm>
            <a:off x="0" y="0"/>
            <a:ext cx="2505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14B67-990A-494F-619A-E1E0432145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4900D0-AB01-2B85-31DD-FCFD7AAB8774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rgbClr val="525556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8406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23D36D-0B2C-E648-79FA-4DC8BE9038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118" y="902908"/>
            <a:ext cx="4132770" cy="618631"/>
          </a:xfrm>
        </p:spPr>
        <p:txBody>
          <a:bodyPr l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3800" kern="1200" dirty="0">
                <a:solidFill>
                  <a:srgbClr val="525556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Onspire icons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87E271-6526-08C2-D955-3F20BD2C8587}"/>
              </a:ext>
            </a:extLst>
          </p:cNvPr>
          <p:cNvSpPr/>
          <p:nvPr userDrawn="1"/>
        </p:nvSpPr>
        <p:spPr>
          <a:xfrm>
            <a:off x="0" y="0"/>
            <a:ext cx="25052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3B22DCB-5242-4F75-40D0-9659B532D8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1404" y="246030"/>
            <a:ext cx="1257820" cy="707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717D0-752D-1C2B-A510-A46C2E21F4F8}"/>
              </a:ext>
            </a:extLst>
          </p:cNvPr>
          <p:cNvSpPr txBox="1"/>
          <p:nvPr userDrawn="1"/>
        </p:nvSpPr>
        <p:spPr>
          <a:xfrm>
            <a:off x="457200" y="6356349"/>
            <a:ext cx="3054096" cy="3651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dirty="0">
                <a:solidFill>
                  <a:srgbClr val="525556"/>
                </a:solidFill>
                <a:effectLst/>
                <a:latin typeface="Microsoft Sans Serif" panose="020B0604020202020204" pitchFamily="34" charset="0"/>
              </a:rPr>
              <a:t>Copyright © 2025 Onspire Health Marketing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259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-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4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874488-A6D1-4EA6-3F60-1028FEA94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64" y="4502653"/>
            <a:ext cx="6941633" cy="1284288"/>
          </a:xfrm>
        </p:spPr>
        <p:txBody>
          <a:bodyPr lIns="0" tIns="0" rIns="0" bIns="0">
            <a:noAutofit/>
          </a:bodyPr>
          <a:lstStyle>
            <a:lvl1pPr marL="114300" indent="0" algn="l">
              <a:lnSpc>
                <a:spcPts val="6700"/>
              </a:lnSpc>
              <a:buFontTx/>
              <a:buNone/>
              <a:defRPr lang="en-US" sz="6500" b="0" i="0" kern="1200" spc="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114300" lv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Tx/>
              <a:buNone/>
            </a:pP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10996A68-378E-4C98-A7DD-0F7CFECA00D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C8878-A7C1-7ACD-5AA9-E64746588C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EFD32-59B9-9DA9-85AD-08631E3DAC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4F25F-16DD-23D5-7245-ACA4022288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-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4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10996A68-378E-4C98-A7DD-0F7CFECA00D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F50AB-27B9-BD94-8BC5-C35B7FB13D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7DDE8-CB03-9060-5F64-AB20AE106D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9449A-18E2-DAA7-05A3-475AD2BD52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DCC5F0-A1D3-1602-32AC-48282B989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64" y="4502653"/>
            <a:ext cx="6941633" cy="1284288"/>
          </a:xfrm>
        </p:spPr>
        <p:txBody>
          <a:bodyPr lIns="0" tIns="0" rIns="0" bIns="0">
            <a:noAutofit/>
          </a:bodyPr>
          <a:lstStyle>
            <a:lvl1pPr marL="114300" indent="0" algn="l">
              <a:lnSpc>
                <a:spcPts val="6700"/>
              </a:lnSpc>
              <a:buFontTx/>
              <a:buNone/>
              <a:defRPr lang="en-US" sz="6500" b="0" i="0" kern="1200" spc="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114300" lv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Tx/>
              <a:buNone/>
            </a:pP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53927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-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4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10996A68-378E-4C98-A7DD-0F7CFECA00D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341F5-9F21-F90A-A7C6-03B3F53BD9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45508-C45F-27FA-4D4B-E051F5BDD7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7CB98-DBBF-769A-4EFE-B46250BBAA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746D308-0D59-38FB-CC65-2868552CE3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64" y="4502653"/>
            <a:ext cx="6941633" cy="1284288"/>
          </a:xfrm>
        </p:spPr>
        <p:txBody>
          <a:bodyPr lIns="0" tIns="0" rIns="0" bIns="0">
            <a:noAutofit/>
          </a:bodyPr>
          <a:lstStyle>
            <a:lvl1pPr marL="114300" indent="0" algn="l">
              <a:lnSpc>
                <a:spcPts val="6700"/>
              </a:lnSpc>
              <a:buFontTx/>
              <a:buNone/>
              <a:defRPr lang="en-US" sz="6500" b="0" i="0" kern="1200" spc="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114300" lv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Tx/>
              <a:buNone/>
            </a:pP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416209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-Nav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66;p14">
            <a:extLst>
              <a:ext uri="{FF2B5EF4-FFF2-40B4-BE49-F238E27FC236}">
                <a16:creationId xmlns:a16="http://schemas.microsoft.com/office/drawing/2014/main" id="{ACBDF841-0709-D7C7-FA8F-645288B5B16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14" y="-24336"/>
            <a:ext cx="12163585" cy="691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1;p13">
            <a:extLst>
              <a:ext uri="{FF2B5EF4-FFF2-40B4-BE49-F238E27FC236}">
                <a16:creationId xmlns:a16="http://schemas.microsoft.com/office/drawing/2014/main" id="{10996A68-378E-4C98-A7DD-0F7CFECA00D5}"/>
              </a:ext>
            </a:extLst>
          </p:cNvPr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900" y="275525"/>
            <a:ext cx="32004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EAD88-AE10-3928-7559-3F7C9A3B0B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99EF8-26F5-B239-583F-B105941A16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99B8-203F-4A12-03C3-9A09D16E4C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F79BC6F-566C-AA60-641C-DDA8F93E6C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64" y="4502653"/>
            <a:ext cx="6941633" cy="1284288"/>
          </a:xfrm>
        </p:spPr>
        <p:txBody>
          <a:bodyPr lIns="0" tIns="0" rIns="0" bIns="0">
            <a:noAutofit/>
          </a:bodyPr>
          <a:lstStyle>
            <a:lvl1pPr marL="114300" indent="0" algn="l">
              <a:lnSpc>
                <a:spcPts val="6700"/>
              </a:lnSpc>
              <a:buFontTx/>
              <a:buNone/>
              <a:defRPr lang="en-US" sz="6500" b="0" i="0" kern="1200" spc="0" dirty="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</a:lstStyle>
          <a:p>
            <a:pPr marL="114300" lv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Tx/>
              <a:buNone/>
            </a:pP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90745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-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0637D-8AF6-5B38-AE40-B330A93B92C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oogle Shape;99;p16">
            <a:extLst>
              <a:ext uri="{FF2B5EF4-FFF2-40B4-BE49-F238E27FC236}">
                <a16:creationId xmlns:a16="http://schemas.microsoft.com/office/drawing/2014/main" id="{0DE6A8AE-B8EA-5F77-993F-99801647DA6C}"/>
              </a:ext>
            </a:extLst>
          </p:cNvPr>
          <p:cNvPicPr preferRelativeResize="0"/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27607" cy="700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53982-F354-0462-B5D0-81093669C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9756" y="2404636"/>
            <a:ext cx="4916488" cy="2059530"/>
          </a:xfrm>
        </p:spPr>
        <p:txBody>
          <a:bodyPr l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500" b="0" i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8F4D17-0713-F069-A1AA-BBCC7F3EB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3052" y="2404636"/>
            <a:ext cx="4689192" cy="2645789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400" b="0" i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3" name="Google Shape;97;p16">
            <a:extLst>
              <a:ext uri="{FF2B5EF4-FFF2-40B4-BE49-F238E27FC236}">
                <a16:creationId xmlns:a16="http://schemas.microsoft.com/office/drawing/2014/main" id="{A03C50FD-ACE0-72E4-8E22-A97C652B5667}"/>
              </a:ext>
            </a:extLst>
          </p:cNvPr>
          <p:cNvPicPr preferRelativeResize="0"/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C3F0E-80AF-5CFC-8B8E-CA779CD197F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16587-A0EA-0002-A566-B9A171E2BF7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F2062-FC3D-F57E-C014-21957D125D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Narrow Gree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70637D-8AF6-5B38-AE40-B330A93B92CF}"/>
              </a:ext>
            </a:extLst>
          </p:cNvPr>
          <p:cNvSpPr/>
          <p:nvPr userDrawn="1"/>
        </p:nvSpPr>
        <p:spPr>
          <a:xfrm>
            <a:off x="0" y="0"/>
            <a:ext cx="24581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E53982-F354-0462-B5D0-81093669C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085" y="4625321"/>
            <a:ext cx="2114108" cy="2059530"/>
          </a:xfrm>
        </p:spPr>
        <p:txBody>
          <a:bodyPr l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700" b="0" i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adipisicng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magna</a:t>
            </a:r>
          </a:p>
        </p:txBody>
      </p:sp>
      <p:sp>
        <p:nvSpPr>
          <p:cNvPr id="19" name="Google Shape;60;p13">
            <a:extLst>
              <a:ext uri="{FF2B5EF4-FFF2-40B4-BE49-F238E27FC236}">
                <a16:creationId xmlns:a16="http://schemas.microsoft.com/office/drawing/2014/main" id="{A8582062-7D79-CE43-5765-04E3E34F9F48}"/>
              </a:ext>
            </a:extLst>
          </p:cNvPr>
          <p:cNvSpPr txBox="1">
            <a:spLocks/>
          </p:cNvSpPr>
          <p:nvPr userDrawn="1"/>
        </p:nvSpPr>
        <p:spPr>
          <a:xfrm>
            <a:off x="3486890" y="275525"/>
            <a:ext cx="2332019" cy="23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sz="1200" dirty="0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Section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8F4D17-0713-F069-A1AA-BBCC7F3EB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9919" y="2084003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23" name="Google Shape;97;p16">
            <a:extLst>
              <a:ext uri="{FF2B5EF4-FFF2-40B4-BE49-F238E27FC236}">
                <a16:creationId xmlns:a16="http://schemas.microsoft.com/office/drawing/2014/main" id="{A03C50FD-ACE0-72E4-8E22-A97C652B5667}"/>
              </a:ext>
            </a:extLst>
          </p:cNvPr>
          <p:cNvPicPr preferRelativeResize="0"/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9CAEB964-1731-F473-16CF-929A3090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0499" y="2084003"/>
            <a:ext cx="3157842" cy="1609464"/>
          </a:xfrm>
        </p:spPr>
        <p:txBody>
          <a:bodyPr lIns="0" tIns="0" rIns="0" bIns="0">
            <a:noAutofit/>
          </a:bodyPr>
          <a:lstStyle>
            <a:lvl1pPr marL="6350" indent="0" algn="r">
              <a:lnSpc>
                <a:spcPts val="1900"/>
              </a:lnSpc>
              <a:buNone/>
              <a:tabLst/>
              <a:defRPr sz="1600" b="0" i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amet, co adipiscing elit. Maecenas </a:t>
            </a:r>
            <a:r>
              <a:rPr lang="en-US" dirty="0" err="1"/>
              <a:t>pnsectetuerorttitor</a:t>
            </a:r>
            <a:r>
              <a:rPr lang="en-US" dirty="0"/>
              <a:t> congue massa. </a:t>
            </a:r>
          </a:p>
        </p:txBody>
      </p:sp>
      <p:pic>
        <p:nvPicPr>
          <p:cNvPr id="4" name="Picture 3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492D6722-00C3-A358-EA19-02107693F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 rot="16200000">
            <a:off x="10582894" y="5248894"/>
            <a:ext cx="1609106" cy="160910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CF3E7-15E7-4BDE-7165-EDCD4220CD8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F1A47-4807-9967-2ECE-81287DD49E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DB583-61AC-918E-C6DF-76E0101D83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side Green Ic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E5D46-2602-A442-8834-97FC3C270AB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7999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 here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43A9033-C948-F0D9-BA59-B095404D0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156" y="1845874"/>
            <a:ext cx="4689192" cy="1186543"/>
          </a:xfrm>
        </p:spPr>
        <p:txBody>
          <a:bodyPr wrap="square" lIns="0" tIns="0" rIns="0" bIns="0">
            <a:spAutoFit/>
          </a:bodyPr>
          <a:lstStyle>
            <a:lvl1pPr marL="6350" indent="0">
              <a:buFontTx/>
              <a:buNone/>
              <a:tabLst/>
              <a:defRPr lang="en-US" sz="3200" b="1" i="0" u="none" strike="noStrike" cap="none" dirty="0" smtClean="0">
                <a:solidFill>
                  <a:srgbClr val="525556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>
              <a:buNone/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  <a:p>
            <a:pPr lvl="1"/>
            <a:endParaRPr lang="en-US" dirty="0"/>
          </a:p>
        </p:txBody>
      </p:sp>
      <p:pic>
        <p:nvPicPr>
          <p:cNvPr id="9" name="Google Shape;129;p18">
            <a:extLst>
              <a:ext uri="{FF2B5EF4-FFF2-40B4-BE49-F238E27FC236}">
                <a16:creationId xmlns:a16="http://schemas.microsoft.com/office/drawing/2014/main" id="{C7864630-DF9F-B495-7981-42B24EFBDD3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3" y="5671457"/>
            <a:ext cx="1186543" cy="1186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BE5D7F19-8D28-5D2F-E7D3-47A1BF9542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155" y="2927150"/>
            <a:ext cx="4689192" cy="2959272"/>
          </a:xfrm>
        </p:spPr>
        <p:txBody>
          <a:bodyPr wrap="square" lIns="0">
            <a:sp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urnaNunc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est. </a:t>
            </a:r>
            <a:r>
              <a:rPr lang="en-US" dirty="0" err="1"/>
              <a:t>Vivamus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Proin pharetra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</p:txBody>
      </p:sp>
      <p:pic>
        <p:nvPicPr>
          <p:cNvPr id="14" name="Google Shape;97;p16">
            <a:extLst>
              <a:ext uri="{FF2B5EF4-FFF2-40B4-BE49-F238E27FC236}">
                <a16:creationId xmlns:a16="http://schemas.microsoft.com/office/drawing/2014/main" id="{220B728F-3363-E510-1C79-612806FC0FC0}"/>
              </a:ext>
            </a:extLst>
          </p:cNvPr>
          <p:cNvPicPr preferRelativeResize="0"/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12041-B6FC-7BE5-412F-1D36FBD05E2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0F03D-8B85-ADB6-4346-756D79D111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9BE96-D5C3-9F7D-0BF4-1B54F06EDA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5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DEAE2-2AFA-5686-9C43-0504260A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116EB-8A7E-4F62-8349-E25A8CAE8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C78CE-6563-AEEE-2641-0A44DAC42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D5D74-580D-4656-28AD-ACFB54B5B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005C-4522-FC6E-CF5D-11D887582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94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9AB21500-632C-B549-9A9C-AF338B4F00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3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74" r:id="rId3"/>
    <p:sldLayoutId id="2147483675" r:id="rId4"/>
    <p:sldLayoutId id="2147483676" r:id="rId5"/>
    <p:sldLayoutId id="2147483677" r:id="rId6"/>
    <p:sldLayoutId id="2147483650" r:id="rId7"/>
    <p:sldLayoutId id="2147483666" r:id="rId8"/>
    <p:sldLayoutId id="2147483657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65" r:id="rId16"/>
    <p:sldLayoutId id="2147483678" r:id="rId17"/>
    <p:sldLayoutId id="2147483683" r:id="rId18"/>
    <p:sldLayoutId id="2147483684" r:id="rId19"/>
    <p:sldLayoutId id="2147483691" r:id="rId20"/>
    <p:sldLayoutId id="2147483686" r:id="rId21"/>
    <p:sldLayoutId id="2147483687" r:id="rId22"/>
    <p:sldLayoutId id="2147483689" r:id="rId23"/>
    <p:sldLayoutId id="2147483690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278F86-B8D0-9152-5966-AC959596F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6249" y="2705261"/>
            <a:ext cx="5067484" cy="1205458"/>
          </a:xfrm>
        </p:spPr>
        <p:txBody>
          <a:bodyPr/>
          <a:lstStyle/>
          <a:p>
            <a:r>
              <a:rPr lang="en-US" dirty="0"/>
              <a:t>Presentation Title Two Lines Go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E1D00-3735-0C87-1194-D822D5F352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169CE-B11C-53EC-05E2-F8B413640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Name of </a:t>
            </a:r>
            <a:r>
              <a:rPr lang="en-US" dirty="0">
                <a:solidFill>
                  <a:srgbClr val="9BC53D"/>
                </a:solidFill>
              </a:rPr>
              <a:t>Event</a:t>
            </a:r>
            <a:r>
              <a:rPr lang="en-US" dirty="0"/>
              <a:t> | 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394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hand holding a compass&#10;&#10;Description automatically generated">
            <a:extLst>
              <a:ext uri="{FF2B5EF4-FFF2-40B4-BE49-F238E27FC236}">
                <a16:creationId xmlns:a16="http://schemas.microsoft.com/office/drawing/2014/main" id="{2C49C949-47AF-2077-9FD2-C83148A79BF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3" b="-303"/>
          <a:stretch/>
        </p:blipFill>
        <p:spPr>
          <a:xfrm>
            <a:off x="7946398" y="2836201"/>
            <a:ext cx="4257794" cy="403399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7972C1-D8D5-DCCC-96F2-34FBBD08DF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B21500-632C-B549-9A9C-AF338B4F00D4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0BFE5-480C-0227-04B8-6C206F29CC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1530" y="958086"/>
            <a:ext cx="3429000" cy="482633"/>
          </a:xfrm>
        </p:spPr>
        <p:txBody>
          <a:bodyPr/>
          <a:lstStyle/>
          <a:p>
            <a:r>
              <a:rPr lang="en-US" dirty="0"/>
              <a:t>Proposal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DB81F-A00E-A5F8-0D3B-669D73CADF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552" y="2121789"/>
            <a:ext cx="6483646" cy="2112886"/>
          </a:xfrm>
        </p:spPr>
        <p:txBody>
          <a:bodyPr/>
          <a:lstStyle/>
          <a:p>
            <a:r>
              <a:rPr lang="en-US" dirty="0"/>
              <a:t>Bullet one copy goes here this is bullet one copy.</a:t>
            </a:r>
          </a:p>
          <a:p>
            <a:r>
              <a:rPr lang="en-US" dirty="0"/>
              <a:t>Bullet two copy goes here this is bullet two copy.</a:t>
            </a:r>
          </a:p>
          <a:p>
            <a:r>
              <a:rPr lang="en-US" dirty="0"/>
              <a:t>Bullet three copy goes here this is bullet three copy.</a:t>
            </a:r>
          </a:p>
          <a:p>
            <a:r>
              <a:rPr lang="en-US" dirty="0"/>
              <a:t>Bullet four copy goes here this is bullet four copy.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8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ACD118-A3A8-D66E-932D-16DEFC1B25E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8041A-0092-1AF2-7453-B2B1262B2F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4479B-6BC1-9A18-367C-BF32AB20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1530" y="958086"/>
            <a:ext cx="4597270" cy="480131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 account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5B005-0E52-5AF0-0156-75E99EDBAC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working out with a rope&#10;&#10;Description automatically generated">
            <a:extLst>
              <a:ext uri="{FF2B5EF4-FFF2-40B4-BE49-F238E27FC236}">
                <a16:creationId xmlns:a16="http://schemas.microsoft.com/office/drawing/2014/main" id="{D3CF7A8B-C879-38D2-EBB0-30323D29679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/>
          <a:srcRect l="20314" r="20314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78041A-0092-1AF2-7453-B2B1262B2F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4479B-6BC1-9A18-367C-BF32AB20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1530" y="958086"/>
            <a:ext cx="4597270" cy="867930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 specific case studies/creative samples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5B005-0E52-5AF0-0156-75E99EDBAC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D0E1A-C7B4-E222-B220-67D07F7A4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091" y="2940935"/>
            <a:ext cx="6305796" cy="1639742"/>
          </a:xfrm>
        </p:spPr>
        <p:txBody>
          <a:bodyPr/>
          <a:lstStyle/>
          <a:p>
            <a:r>
              <a:rPr lang="en-US" sz="4800" dirty="0"/>
              <a:t>Thank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F4484-AF9A-BEAC-24CA-5627120AE0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6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202771-E8F5-3365-1AC6-0D095546A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5518-8ABB-5ABA-4776-065EC41770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2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8B79A-317F-0375-A5D7-B90D901FB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Chart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127B2-2550-C981-2A94-BF2EC77B21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68866" y="1133855"/>
            <a:ext cx="5911892" cy="5160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0CCAF-AAAB-4F32-6B4D-37B83A476486}"/>
              </a:ext>
            </a:extLst>
          </p:cNvPr>
          <p:cNvSpPr txBox="1"/>
          <p:nvPr/>
        </p:nvSpPr>
        <p:spPr>
          <a:xfrm>
            <a:off x="7289552" y="3062292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Title goes here this is the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817D5-8D21-18EC-28BA-A91800BCDFBE}"/>
              </a:ext>
            </a:extLst>
          </p:cNvPr>
          <p:cNvSpPr txBox="1"/>
          <p:nvPr/>
        </p:nvSpPr>
        <p:spPr>
          <a:xfrm>
            <a:off x="841118" y="2580362"/>
            <a:ext cx="404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 graphics with simple gradient inside circle from green to blue and callout numbers around the circle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1F8A5-F28E-D403-DAC3-FC36A9FC5FA6}"/>
              </a:ext>
            </a:extLst>
          </p:cNvPr>
          <p:cNvSpPr txBox="1"/>
          <p:nvPr/>
        </p:nvSpPr>
        <p:spPr>
          <a:xfrm>
            <a:off x="-1902465" y="4504873"/>
            <a:ext cx="1393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Title Goes Here This Is The Title</a:t>
            </a:r>
          </a:p>
        </p:txBody>
      </p:sp>
    </p:spTree>
    <p:extLst>
      <p:ext uri="{BB962C8B-B14F-4D97-AF65-F5344CB8AC3E}">
        <p14:creationId xmlns:p14="http://schemas.microsoft.com/office/powerpoint/2010/main" val="300272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8B79A-317F-0375-A5D7-B90D901FB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Chart styles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8059FB-BC04-60BD-C876-93FDE3F50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208851"/>
              </p:ext>
            </p:extLst>
          </p:nvPr>
        </p:nvGraphicFramePr>
        <p:xfrm>
          <a:off x="4525517" y="1493159"/>
          <a:ext cx="6692899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E2E87C-96F8-ED76-1CAA-0BAF2209611D}"/>
              </a:ext>
            </a:extLst>
          </p:cNvPr>
          <p:cNvSpPr txBox="1"/>
          <p:nvPr/>
        </p:nvSpPr>
        <p:spPr>
          <a:xfrm>
            <a:off x="841118" y="2580362"/>
            <a:ext cx="323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Bar graphs style with gradient simple tone on the bottom</a:t>
            </a:r>
          </a:p>
        </p:txBody>
      </p:sp>
    </p:spTree>
    <p:extLst>
      <p:ext uri="{BB962C8B-B14F-4D97-AF65-F5344CB8AC3E}">
        <p14:creationId xmlns:p14="http://schemas.microsoft.com/office/powerpoint/2010/main" val="371725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8B79A-317F-0375-A5D7-B90D901FB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Chart styles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8BD7EC4-2775-D107-E0AF-FE440EC67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718544"/>
              </p:ext>
            </p:extLst>
          </p:nvPr>
        </p:nvGraphicFramePr>
        <p:xfrm>
          <a:off x="4454138" y="1018586"/>
          <a:ext cx="6624320" cy="441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1088973-94FB-5989-F137-90E8F3A6A862}"/>
              </a:ext>
            </a:extLst>
          </p:cNvPr>
          <p:cNvSpPr txBox="1"/>
          <p:nvPr/>
        </p:nvSpPr>
        <p:spPr>
          <a:xfrm>
            <a:off x="841118" y="2580362"/>
            <a:ext cx="254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 graphs with simple clean lines</a:t>
            </a:r>
          </a:p>
        </p:txBody>
      </p:sp>
    </p:spTree>
    <p:extLst>
      <p:ext uri="{BB962C8B-B14F-4D97-AF65-F5344CB8AC3E}">
        <p14:creationId xmlns:p14="http://schemas.microsoft.com/office/powerpoint/2010/main" val="47148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6FA2D-F892-D563-53CE-8537637D56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1118" y="902908"/>
            <a:ext cx="2935625" cy="618631"/>
          </a:xfrm>
        </p:spPr>
        <p:txBody>
          <a:bodyPr/>
          <a:lstStyle/>
          <a:p>
            <a:r>
              <a:rPr lang="en-US" dirty="0"/>
              <a:t>Stat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DD7309-5846-0743-126E-327CD96D7ECC}"/>
              </a:ext>
            </a:extLst>
          </p:cNvPr>
          <p:cNvGrpSpPr/>
          <p:nvPr/>
        </p:nvGrpSpPr>
        <p:grpSpPr>
          <a:xfrm>
            <a:off x="1221908" y="3583004"/>
            <a:ext cx="7157296" cy="2553737"/>
            <a:chOff x="841118" y="2517806"/>
            <a:chExt cx="7157296" cy="25537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03C720-A2FC-8923-80EE-FF806211481F}"/>
                </a:ext>
              </a:extLst>
            </p:cNvPr>
            <p:cNvSpPr txBox="1"/>
            <p:nvPr/>
          </p:nvSpPr>
          <p:spPr>
            <a:xfrm>
              <a:off x="3431702" y="4176271"/>
              <a:ext cx="1679890" cy="895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Copy about this stat goes here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723F9F-E68F-F021-66CA-1B2487E6173B}"/>
                </a:ext>
              </a:extLst>
            </p:cNvPr>
            <p:cNvSpPr txBox="1"/>
            <p:nvPr/>
          </p:nvSpPr>
          <p:spPr>
            <a:xfrm>
              <a:off x="3185784" y="2891969"/>
              <a:ext cx="1938131" cy="895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baseline="-1000" dirty="0">
                  <a:solidFill>
                    <a:schemeClr val="accent2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+</a:t>
              </a:r>
              <a:r>
                <a:rPr kumimoji="0" lang="en-US" sz="8800" b="1" i="0" u="none" strike="noStrike" kern="1200" cap="none" spc="-15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XX</a:t>
              </a:r>
              <a:endPara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68DF40-4021-5E5E-9866-3BDB53E0439F}"/>
                </a:ext>
              </a:extLst>
            </p:cNvPr>
            <p:cNvSpPr txBox="1"/>
            <p:nvPr/>
          </p:nvSpPr>
          <p:spPr>
            <a:xfrm>
              <a:off x="3433811" y="2841246"/>
              <a:ext cx="1677781" cy="153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Name goes here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16DB90-21C6-13AE-208B-C470F888BA2E}"/>
                </a:ext>
              </a:extLst>
            </p:cNvPr>
            <p:cNvSpPr txBox="1"/>
            <p:nvPr/>
          </p:nvSpPr>
          <p:spPr>
            <a:xfrm>
              <a:off x="1133281" y="4176271"/>
              <a:ext cx="1679890" cy="613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900"/>
                </a:spcBef>
                <a:defRPr/>
              </a:pPr>
              <a:r>
                <a:rPr lang="en-US" sz="1500" b="1" dirty="0">
                  <a:solidFill>
                    <a:schemeClr val="accent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Copy about this stat goes here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3B63B9-878E-0BF7-3E28-F134A63A34BA}"/>
                </a:ext>
              </a:extLst>
            </p:cNvPr>
            <p:cNvSpPr txBox="1"/>
            <p:nvPr/>
          </p:nvSpPr>
          <p:spPr>
            <a:xfrm>
              <a:off x="841118" y="2891969"/>
              <a:ext cx="2225253" cy="99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baseline="-1000" dirty="0">
                  <a:solidFill>
                    <a:schemeClr val="accent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+</a:t>
              </a:r>
              <a:r>
                <a:rPr lang="en-US" sz="8800" b="1" spc="-900" dirty="0">
                  <a:solidFill>
                    <a:schemeClr val="accent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XX</a:t>
              </a:r>
              <a:endParaRPr lang="en-US" sz="8800" b="1" spc="-150" dirty="0">
                <a:solidFill>
                  <a:schemeClr val="accent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E125D2-EAD0-32E7-5D8F-1961A09EE6DE}"/>
                </a:ext>
              </a:extLst>
            </p:cNvPr>
            <p:cNvSpPr txBox="1"/>
            <p:nvPr/>
          </p:nvSpPr>
          <p:spPr>
            <a:xfrm>
              <a:off x="1072041" y="2841246"/>
              <a:ext cx="1972750" cy="153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400"/>
                </a:lnSpc>
                <a:spcBef>
                  <a:spcPts val="900"/>
                </a:spcBef>
              </a:pPr>
              <a:r>
                <a:rPr lang="en-US" sz="1400" b="1" dirty="0">
                  <a:solidFill>
                    <a:schemeClr val="accent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Name goes here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1D2733-CEE5-02E5-3108-6340F69022AD}"/>
                </a:ext>
              </a:extLst>
            </p:cNvPr>
            <p:cNvSpPr txBox="1"/>
            <p:nvPr/>
          </p:nvSpPr>
          <p:spPr>
            <a:xfrm>
              <a:off x="5859420" y="4176271"/>
              <a:ext cx="1765716" cy="5021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lvl="0" indent="0" fontAlgn="auto"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500" b="1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Copy about this stat goes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A293C8-2C2B-2031-965F-72D052C4ECC3}"/>
                </a:ext>
              </a:extLst>
            </p:cNvPr>
            <p:cNvSpPr txBox="1"/>
            <p:nvPr/>
          </p:nvSpPr>
          <p:spPr>
            <a:xfrm>
              <a:off x="5773161" y="2891969"/>
              <a:ext cx="2225253" cy="9935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b="1" spc="-150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X</a:t>
              </a:r>
              <a:r>
                <a:rPr lang="en-US" sz="5400" b="1" spc="-150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r>
                <a:rPr lang="en-US" sz="5400" b="1" spc="-900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</a:t>
              </a:r>
              <a:r>
                <a:rPr lang="en-US" sz="5400" b="1" spc="-300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8800" b="1" spc="-300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8EF8FE-FE7F-C4B0-E604-7644A4F95EBE}"/>
                </a:ext>
              </a:extLst>
            </p:cNvPr>
            <p:cNvSpPr txBox="1"/>
            <p:nvPr/>
          </p:nvSpPr>
          <p:spPr>
            <a:xfrm>
              <a:off x="5825517" y="2841246"/>
              <a:ext cx="1615862" cy="153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400"/>
                </a:lnSpc>
                <a:spcBef>
                  <a:spcPts val="900"/>
                </a:spcBef>
              </a:pPr>
              <a:r>
                <a:rPr lang="en-US" sz="1400" b="1" dirty="0">
                  <a:solidFill>
                    <a:schemeClr val="accent3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Name goes here</a:t>
              </a:r>
            </a:p>
            <a:p>
              <a:pPr marL="0" marR="0" lvl="0" indent="0" algn="l" defTabSz="914400" rtl="0" eaLnBrk="1" fontAlgn="auto" latinLnBrk="0" hangingPunct="1">
                <a:lnSpc>
                  <a:spcPts val="1400"/>
                </a:lnSpc>
                <a:spcBef>
                  <a:spcPts val="9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67D4D7-7BDF-D3B1-EE39-2C6C7FBD6C05}"/>
                </a:ext>
              </a:extLst>
            </p:cNvPr>
            <p:cNvSpPr/>
            <p:nvPr/>
          </p:nvSpPr>
          <p:spPr>
            <a:xfrm>
              <a:off x="3427037" y="2517807"/>
              <a:ext cx="2061715" cy="128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</a:pPr>
              <a:endParaRPr lang="en-US" sz="2000" b="1">
                <a:solidFill>
                  <a:schemeClr val="accent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EC45B6-F587-2FA2-F3C8-C2B64F57EE1E}"/>
                </a:ext>
              </a:extLst>
            </p:cNvPr>
            <p:cNvSpPr/>
            <p:nvPr/>
          </p:nvSpPr>
          <p:spPr>
            <a:xfrm>
              <a:off x="1057414" y="2517806"/>
              <a:ext cx="2061715" cy="128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</a:pPr>
              <a:endParaRPr lang="en-US" sz="2000" b="1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9031FB-B0F4-85A3-0722-5DD9C4C64A52}"/>
                </a:ext>
              </a:extLst>
            </p:cNvPr>
            <p:cNvSpPr/>
            <p:nvPr/>
          </p:nvSpPr>
          <p:spPr>
            <a:xfrm>
              <a:off x="5825517" y="2517806"/>
              <a:ext cx="2061715" cy="128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</a:pPr>
              <a:endParaRPr lang="en-US" sz="2000" b="1">
                <a:solidFill>
                  <a:schemeClr val="accent1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193ED-254F-B0D4-4966-AC4C1AA9B4FE}"/>
              </a:ext>
            </a:extLst>
          </p:cNvPr>
          <p:cNvSpPr>
            <a:spLocks/>
          </p:cNvSpPr>
          <p:nvPr/>
        </p:nvSpPr>
        <p:spPr bwMode="auto">
          <a:xfrm rot="5400000">
            <a:off x="7123934" y="168795"/>
            <a:ext cx="244839" cy="5226475"/>
          </a:xfrm>
          <a:prstGeom prst="rect">
            <a:avLst/>
          </a:pr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F98B91-34B9-610E-A930-A599829D61A4}"/>
              </a:ext>
            </a:extLst>
          </p:cNvPr>
          <p:cNvSpPr>
            <a:spLocks/>
          </p:cNvSpPr>
          <p:nvPr/>
        </p:nvSpPr>
        <p:spPr bwMode="auto">
          <a:xfrm rot="5400000">
            <a:off x="7119761" y="-341750"/>
            <a:ext cx="253186" cy="5226475"/>
          </a:xfrm>
          <a:prstGeom prst="rect">
            <a:avLst/>
          </a:pr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D47F76-7432-4365-57E8-25352F10D49B}"/>
              </a:ext>
            </a:extLst>
          </p:cNvPr>
          <p:cNvSpPr>
            <a:spLocks/>
          </p:cNvSpPr>
          <p:nvPr/>
        </p:nvSpPr>
        <p:spPr bwMode="auto">
          <a:xfrm rot="5400000">
            <a:off x="7119065" y="-855772"/>
            <a:ext cx="254577" cy="5226475"/>
          </a:xfrm>
          <a:prstGeom prst="rect">
            <a:avLst/>
          </a:prstGeom>
          <a:solidFill>
            <a:srgbClr val="F1F2F2">
              <a:alpha val="7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3A96FE-C686-E8AA-EA77-4CB6C224B115}"/>
              </a:ext>
            </a:extLst>
          </p:cNvPr>
          <p:cNvSpPr>
            <a:spLocks/>
          </p:cNvSpPr>
          <p:nvPr/>
        </p:nvSpPr>
        <p:spPr bwMode="auto">
          <a:xfrm rot="5400000">
            <a:off x="6419327" y="881749"/>
            <a:ext cx="244839" cy="38005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3">
                  <a:lumMod val="60000"/>
                  <a:lumOff val="40000"/>
                </a:schemeClr>
              </a:gs>
              <a:gs pos="52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4DAF28-1930-EC69-D287-CA257CC1D712}"/>
              </a:ext>
            </a:extLst>
          </p:cNvPr>
          <p:cNvSpPr>
            <a:spLocks/>
          </p:cNvSpPr>
          <p:nvPr/>
        </p:nvSpPr>
        <p:spPr bwMode="auto">
          <a:xfrm rot="5400000">
            <a:off x="5738368" y="1047989"/>
            <a:ext cx="253186" cy="2446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bg2">
                  <a:lumMod val="75000"/>
                </a:schemeClr>
              </a:gs>
              <a:gs pos="5200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B037B06-44B8-3741-29BA-44923095477B}"/>
              </a:ext>
            </a:extLst>
          </p:cNvPr>
          <p:cNvSpPr>
            <a:spLocks/>
          </p:cNvSpPr>
          <p:nvPr/>
        </p:nvSpPr>
        <p:spPr bwMode="auto">
          <a:xfrm rot="5400000">
            <a:off x="5579085" y="692556"/>
            <a:ext cx="254577" cy="21298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C02411-B4CC-77FC-144A-624DB5C6F1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06205" y="3450754"/>
            <a:ext cx="126593" cy="23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0EF68FA-ABB4-3E40-C8DB-3DBF95DB12FA}"/>
              </a:ext>
            </a:extLst>
          </p:cNvPr>
          <p:cNvSpPr>
            <a:spLocks/>
          </p:cNvSpPr>
          <p:nvPr/>
        </p:nvSpPr>
        <p:spPr bwMode="auto">
          <a:xfrm rot="5400000">
            <a:off x="5489674" y="3414585"/>
            <a:ext cx="126593" cy="95988"/>
          </a:xfrm>
          <a:custGeom>
            <a:avLst/>
            <a:gdLst>
              <a:gd name="T0" fmla="*/ 0 w 91"/>
              <a:gd name="T1" fmla="*/ 69 h 69"/>
              <a:gd name="T2" fmla="*/ 0 w 91"/>
              <a:gd name="T3" fmla="*/ 52 h 69"/>
              <a:gd name="T4" fmla="*/ 63 w 91"/>
              <a:gd name="T5" fmla="*/ 17 h 69"/>
              <a:gd name="T6" fmla="*/ 0 w 91"/>
              <a:gd name="T7" fmla="*/ 17 h 69"/>
              <a:gd name="T8" fmla="*/ 0 w 91"/>
              <a:gd name="T9" fmla="*/ 0 h 69"/>
              <a:gd name="T10" fmla="*/ 91 w 91"/>
              <a:gd name="T11" fmla="*/ 0 h 69"/>
              <a:gd name="T12" fmla="*/ 91 w 91"/>
              <a:gd name="T13" fmla="*/ 17 h 69"/>
              <a:gd name="T14" fmla="*/ 29 w 91"/>
              <a:gd name="T15" fmla="*/ 52 h 69"/>
              <a:gd name="T16" fmla="*/ 91 w 91"/>
              <a:gd name="T17" fmla="*/ 52 h 69"/>
              <a:gd name="T18" fmla="*/ 91 w 91"/>
              <a:gd name="T19" fmla="*/ 69 h 69"/>
              <a:gd name="T20" fmla="*/ 0 w 91"/>
              <a:gd name="T2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69">
                <a:moveTo>
                  <a:pt x="0" y="69"/>
                </a:moveTo>
                <a:lnTo>
                  <a:pt x="0" y="52"/>
                </a:lnTo>
                <a:lnTo>
                  <a:pt x="63" y="17"/>
                </a:lnTo>
                <a:lnTo>
                  <a:pt x="0" y="17"/>
                </a:lnTo>
                <a:lnTo>
                  <a:pt x="0" y="0"/>
                </a:lnTo>
                <a:lnTo>
                  <a:pt x="91" y="0"/>
                </a:lnTo>
                <a:lnTo>
                  <a:pt x="91" y="17"/>
                </a:lnTo>
                <a:lnTo>
                  <a:pt x="29" y="52"/>
                </a:lnTo>
                <a:lnTo>
                  <a:pt x="91" y="52"/>
                </a:lnTo>
                <a:lnTo>
                  <a:pt x="91" y="69"/>
                </a:lnTo>
                <a:lnTo>
                  <a:pt x="0" y="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FEAE4A-82BC-06F6-0E5E-ACC72BA27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937" y="2699260"/>
            <a:ext cx="8656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CAPS TITLE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1FD875-C08B-F5AF-A384-F3AB18A25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937" y="2184542"/>
            <a:ext cx="8656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CAPS TITLE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5A89E3-BFB6-4820-4A27-F0610436D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937" y="1686517"/>
            <a:ext cx="8656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rPr>
              <a:t> CAPS TITLE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D9F071-804D-69A6-3A62-0BFF4CAFD21A}"/>
              </a:ext>
            </a:extLst>
          </p:cNvPr>
          <p:cNvSpPr txBox="1"/>
          <p:nvPr/>
        </p:nvSpPr>
        <p:spPr>
          <a:xfrm>
            <a:off x="9968932" y="1572799"/>
            <a:ext cx="16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24%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F1FE35-51FC-C5E0-C108-271B3D4D7C09}"/>
              </a:ext>
            </a:extLst>
          </p:cNvPr>
          <p:cNvSpPr txBox="1"/>
          <p:nvPr/>
        </p:nvSpPr>
        <p:spPr>
          <a:xfrm>
            <a:off x="9968932" y="2080714"/>
            <a:ext cx="16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27%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0E2798-DD9D-3096-B8FA-3E7B41490EA7}"/>
              </a:ext>
            </a:extLst>
          </p:cNvPr>
          <p:cNvSpPr txBox="1"/>
          <p:nvPr/>
        </p:nvSpPr>
        <p:spPr>
          <a:xfrm>
            <a:off x="9968932" y="2580083"/>
            <a:ext cx="160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309999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6E9B2-AA0A-F8C2-C564-787F04FFB9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28413F44-A906-1FB7-E47E-C3FF98454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596" y="2118832"/>
            <a:ext cx="697992" cy="734095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50C17CD0-B2AD-162E-03DD-DEBE7748E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404" y="2094448"/>
            <a:ext cx="697992" cy="734095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D5A14BC2-9569-CA50-8909-B8D76ECDC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587" y="2102978"/>
            <a:ext cx="697992" cy="777048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9F6A72D-1992-248C-2582-03BA1005D7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828" y="2118832"/>
            <a:ext cx="697992" cy="734095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756026E3-D780-0A1E-8CF3-9A7CA0B2D0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593" y="2171380"/>
            <a:ext cx="836387" cy="580229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27161FED-D425-339C-3E5A-69FF031C0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041" y="3686164"/>
            <a:ext cx="836387" cy="734096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659E9B35-09A9-3182-375F-F4CE63A935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280" y="3702536"/>
            <a:ext cx="697992" cy="620994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E8DFF437-A3ED-B7FC-4243-A55F18DE5D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991" y="3741436"/>
            <a:ext cx="697992" cy="657542"/>
          </a:xfrm>
          <a:prstGeom prst="rect">
            <a:avLst/>
          </a:prstGeom>
        </p:spPr>
      </p:pic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0B518EF0-EFBF-572F-EA0F-126AFA1D7D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646" y="3761547"/>
            <a:ext cx="717289" cy="657992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F42B8BBA-A997-E6C3-1BEB-41E02187D22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259" y="3758853"/>
            <a:ext cx="1043017" cy="657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53B690-C586-D03E-5074-E3F4F2E5925E}"/>
              </a:ext>
            </a:extLst>
          </p:cNvPr>
          <p:cNvSpPr txBox="1"/>
          <p:nvPr/>
        </p:nvSpPr>
        <p:spPr>
          <a:xfrm>
            <a:off x="2071116" y="2938098"/>
            <a:ext cx="83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Audiology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30728-C41F-2625-8ADB-46958EED7822}"/>
              </a:ext>
            </a:extLst>
          </p:cNvPr>
          <p:cNvSpPr txBox="1"/>
          <p:nvPr/>
        </p:nvSpPr>
        <p:spPr>
          <a:xfrm>
            <a:off x="3215022" y="2938098"/>
            <a:ext cx="109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Urology &amp; </a:t>
            </a:r>
          </a:p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Urogynecology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213D7-95B7-D804-377A-79F37FACEEDF}"/>
              </a:ext>
            </a:extLst>
          </p:cNvPr>
          <p:cNvSpPr txBox="1"/>
          <p:nvPr/>
        </p:nvSpPr>
        <p:spPr>
          <a:xfrm>
            <a:off x="4393692" y="2938098"/>
            <a:ext cx="962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Orthopedics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5A646F-CC67-9B43-B76A-9D0AB480156C}"/>
              </a:ext>
            </a:extLst>
          </p:cNvPr>
          <p:cNvSpPr txBox="1"/>
          <p:nvPr/>
        </p:nvSpPr>
        <p:spPr>
          <a:xfrm>
            <a:off x="5443686" y="2938098"/>
            <a:ext cx="993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Dermatology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8980AB-63D6-F6CD-24E6-2DEFAF7CAB61}"/>
              </a:ext>
            </a:extLst>
          </p:cNvPr>
          <p:cNvSpPr txBox="1"/>
          <p:nvPr/>
        </p:nvSpPr>
        <p:spPr>
          <a:xfrm>
            <a:off x="6473952" y="2938098"/>
            <a:ext cx="121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Medical &amp; Dental</a:t>
            </a:r>
            <a:b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Practices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632143-9C8F-F608-AB77-B8F7C9B0781A}"/>
              </a:ext>
            </a:extLst>
          </p:cNvPr>
          <p:cNvSpPr txBox="1"/>
          <p:nvPr/>
        </p:nvSpPr>
        <p:spPr>
          <a:xfrm>
            <a:off x="7929702" y="2938098"/>
            <a:ext cx="131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Tech-Enabled Health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E48D1-3F63-7B98-D00B-BD9ED9E82B92}"/>
              </a:ext>
            </a:extLst>
          </p:cNvPr>
          <p:cNvSpPr txBox="1"/>
          <p:nvPr/>
        </p:nvSpPr>
        <p:spPr>
          <a:xfrm>
            <a:off x="2042974" y="4600878"/>
            <a:ext cx="836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Hospitals &amp; Health 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B3EF03-CC7E-ED01-5AD2-BB4851174B5A}"/>
              </a:ext>
            </a:extLst>
          </p:cNvPr>
          <p:cNvSpPr txBox="1"/>
          <p:nvPr/>
        </p:nvSpPr>
        <p:spPr>
          <a:xfrm>
            <a:off x="3239787" y="4600878"/>
            <a:ext cx="946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Medical Device &amp; Diagnostics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25C79F-3D9C-AE1A-E3A3-4857E123BDB6}"/>
              </a:ext>
            </a:extLst>
          </p:cNvPr>
          <p:cNvSpPr txBox="1"/>
          <p:nvPr/>
        </p:nvSpPr>
        <p:spPr>
          <a:xfrm>
            <a:off x="4481611" y="4600878"/>
            <a:ext cx="83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Behavioral 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1E7F9E-374A-B5E3-745E-CA49ED4D1978}"/>
              </a:ext>
            </a:extLst>
          </p:cNvPr>
          <p:cNvSpPr txBox="1"/>
          <p:nvPr/>
        </p:nvSpPr>
        <p:spPr>
          <a:xfrm>
            <a:off x="5609226" y="4600878"/>
            <a:ext cx="83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Payers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4E8C0-FF95-8EA3-01D0-1162D3D3598E}"/>
              </a:ext>
            </a:extLst>
          </p:cNvPr>
          <p:cNvSpPr txBox="1"/>
          <p:nvPr/>
        </p:nvSpPr>
        <p:spPr>
          <a:xfrm>
            <a:off x="6736841" y="4600878"/>
            <a:ext cx="104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Boards &amp; Associations</a:t>
            </a:r>
          </a:p>
        </p:txBody>
      </p:sp>
      <p:pic>
        <p:nvPicPr>
          <p:cNvPr id="28" name="Picture 27" descr="A green outline of a person's face&#10;&#10;Description automatically generated">
            <a:extLst>
              <a:ext uri="{FF2B5EF4-FFF2-40B4-BE49-F238E27FC236}">
                <a16:creationId xmlns:a16="http://schemas.microsoft.com/office/drawing/2014/main" id="{E09B6726-EA5C-1762-6CF9-1C2EA0A7AD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5766" y="2187462"/>
            <a:ext cx="489818" cy="6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4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FD36E1-4B65-465B-9459-2C73E23C91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rgbClr val="525556"/>
                </a:solidFill>
              </a:rPr>
              <a:t>Agenda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5016E-CAF2-FC50-0EEE-5E0EF53852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Agenda item one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8C0DC-93E0-8A4B-D43D-ED43BDD89D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Event Name: Presentation Date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2F453-F52B-D0DA-D707-ED5E1C08D2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73215-2729-2752-603E-725C28BC5A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D07C8-C9F7-02BC-48CA-885EEA83B9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Full-service integrated marketing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7A6CE6-5AC7-11BC-9384-D718AD77C1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7303" y="2179753"/>
            <a:ext cx="4689192" cy="41036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Healthcare-specialized growth partner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Catalyst of change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Strategy-first approach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Data-driven decision making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Tech-enabled growth solutions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Experts in marketing, branding and advertising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Comprehensive strategic and tactical expertise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8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hand holding a compass&#10;&#10;Description automatically generated">
            <a:extLst>
              <a:ext uri="{FF2B5EF4-FFF2-40B4-BE49-F238E27FC236}">
                <a16:creationId xmlns:a16="http://schemas.microsoft.com/office/drawing/2014/main" id="{17CAFE9F-AD33-FBBA-96EF-DF3486BF53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FF654-29E9-4D2E-7A4B-3B6B35AC6F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155" y="553758"/>
            <a:ext cx="4689192" cy="775597"/>
          </a:xfrm>
        </p:spPr>
        <p:txBody>
          <a:bodyPr/>
          <a:lstStyle/>
          <a:p>
            <a:r>
              <a:rPr lang="en-US" sz="2800" b="0" dirty="0"/>
              <a:t>Growth advisors who work  as an extension of your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6EE88-1212-AFDD-CDEB-9AA8C4FB2E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1154" y="1546938"/>
            <a:ext cx="4864003" cy="4446858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Formed in 2024 by combining the strengths of four healthcare marketing firms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Core team: strategists, data analysts, project managers, writers, designers, videographers, communication experts, web/digital developers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Advanced expertise in strategy and integrated digital marketing solutions for consumer and professional audiences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No learning curve: In-depth, hands-on experience in all aspects of healthcare and medical marketing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BA344-16AA-E111-0520-3DA08D73F02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B21500-632C-B549-9A9C-AF338B4F00D4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1FA03-E96B-5D6B-759C-CBAC8654D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9358" y="234033"/>
            <a:ext cx="1257821" cy="7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9B69D6-8DB2-0CCF-C1F5-EBE0DACCF3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1687" y="695348"/>
            <a:ext cx="2858237" cy="4446587"/>
          </a:xfrm>
        </p:spPr>
        <p:txBody>
          <a:bodyPr>
            <a:normAutofit/>
          </a:bodyPr>
          <a:lstStyle/>
          <a:p>
            <a:r>
              <a:rPr lang="en-US" sz="3600" dirty="0"/>
              <a:t>Deep expertise that propels our clients to unparalleled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DEAF28-1021-F528-0594-9110A7D3EB6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39F7F2C-F0BE-10F1-6C9A-0C3CCD4FC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027" y="1533525"/>
            <a:ext cx="735608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3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D22B1-0563-CD26-7650-5FAD9F6C88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067" y="1723210"/>
            <a:ext cx="3055203" cy="1014637"/>
          </a:xfrm>
        </p:spPr>
        <p:txBody>
          <a:bodyPr/>
          <a:lstStyle/>
          <a:p>
            <a:r>
              <a:rPr lang="en-US" dirty="0"/>
              <a:t>Promise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B2FED-2296-E007-0230-FCDADA536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067" y="2197075"/>
            <a:ext cx="4689192" cy="804836"/>
          </a:xfrm>
        </p:spPr>
        <p:txBody>
          <a:bodyPr/>
          <a:lstStyle/>
          <a:p>
            <a:pPr lvl="0"/>
            <a:r>
              <a:rPr lang="en-US" dirty="0"/>
              <a:t>Accelerate intelligent growth.</a:t>
            </a:r>
          </a:p>
          <a:p>
            <a:endParaRPr lang="en-US" dirty="0"/>
          </a:p>
        </p:txBody>
      </p:sp>
      <p:pic>
        <p:nvPicPr>
          <p:cNvPr id="7" name="Google Shape;97;p16">
            <a:extLst>
              <a:ext uri="{FF2B5EF4-FFF2-40B4-BE49-F238E27FC236}">
                <a16:creationId xmlns:a16="http://schemas.microsoft.com/office/drawing/2014/main" id="{4E219315-A902-3595-B6F6-887AFE3046E8}"/>
              </a:ext>
            </a:extLst>
          </p:cNvPr>
          <p:cNvPicPr preferRelativeResize="0"/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7301" y="210736"/>
            <a:ext cx="321345" cy="3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65CF99-3604-3D9C-C68E-A836897C9E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1E5FDD-3680-DA82-BCBF-0DDB97A421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7222"/>
          <a:stretch/>
        </p:blipFill>
        <p:spPr>
          <a:xfrm>
            <a:off x="5636559" y="0"/>
            <a:ext cx="6618514" cy="636270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8AAAAB6-3785-BEFC-743F-4A742C15F8D1}"/>
              </a:ext>
            </a:extLst>
          </p:cNvPr>
          <p:cNvSpPr txBox="1">
            <a:spLocks/>
          </p:cNvSpPr>
          <p:nvPr/>
        </p:nvSpPr>
        <p:spPr>
          <a:xfrm>
            <a:off x="872067" y="2849206"/>
            <a:ext cx="3055203" cy="101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63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lang="en-US" sz="3200" b="1" i="0" u="none" strike="noStrike" kern="1200" cap="none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25556"/>
                </a:solidFill>
              </a:rPr>
              <a:t>Vision</a:t>
            </a:r>
          </a:p>
          <a:p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BD489-A710-B5D4-F88E-4B978B169079}"/>
              </a:ext>
            </a:extLst>
          </p:cNvPr>
          <p:cNvSpPr txBox="1">
            <a:spLocks/>
          </p:cNvSpPr>
          <p:nvPr/>
        </p:nvSpPr>
        <p:spPr>
          <a:xfrm>
            <a:off x="872067" y="3356527"/>
            <a:ext cx="4541905" cy="1195199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25556"/>
                </a:solidFill>
              </a:rPr>
              <a:t>As the epicenter of purpose-driven growth, we will inspire better, more sustainable health for providers, people and communities. </a:t>
            </a:r>
          </a:p>
          <a:p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BB8EF7-B2EE-E22F-F383-5F388E47FA66}"/>
              </a:ext>
            </a:extLst>
          </p:cNvPr>
          <p:cNvSpPr txBox="1">
            <a:spLocks/>
          </p:cNvSpPr>
          <p:nvPr/>
        </p:nvSpPr>
        <p:spPr>
          <a:xfrm>
            <a:off x="872067" y="4436293"/>
            <a:ext cx="3055203" cy="1014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63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lang="en-US" sz="3200" b="1" i="0" u="none" strike="noStrike" kern="1200" cap="none" dirty="0" smtClean="0">
                <a:solidFill>
                  <a:schemeClr val="dk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sym typeface="Arial"/>
              </a:defRPr>
            </a:lvl1pPr>
            <a:lvl2pPr marL="596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25556"/>
                </a:solidFill>
              </a:rPr>
              <a:t>Mission</a:t>
            </a:r>
          </a:p>
          <a:p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6DBB2F7-5A6A-90C1-05B0-4E8ED84A6762}"/>
              </a:ext>
            </a:extLst>
          </p:cNvPr>
          <p:cNvSpPr txBox="1">
            <a:spLocks/>
          </p:cNvSpPr>
          <p:nvPr/>
        </p:nvSpPr>
        <p:spPr>
          <a:xfrm>
            <a:off x="872067" y="4943614"/>
            <a:ext cx="4728280" cy="1195199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b="0" dirty="0">
                <a:solidFill>
                  <a:srgbClr val="525556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We ignite long-term growth for our healthcare clients through strategy and integrated digital marketing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4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4824B-6CEF-A55C-D6F6-E56A2F1810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633" y="451572"/>
            <a:ext cx="9867141" cy="664709"/>
          </a:xfrm>
        </p:spPr>
        <p:txBody>
          <a:bodyPr/>
          <a:lstStyle/>
          <a:p>
            <a:r>
              <a:rPr lang="en-US" dirty="0"/>
              <a:t>How we accelerate intelligent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84365-DDD3-F2A7-0017-B3D35DDCC3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Serving as your strategic growth partner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22"/>
          </p:nvPr>
        </p:nvSpPr>
        <p:spPr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2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6" name="Picture 5" descr="A circular object with numbers and arrows&#10;&#10;Description automatically generated">
            <a:extLst>
              <a:ext uri="{FF2B5EF4-FFF2-40B4-BE49-F238E27FC236}">
                <a16:creationId xmlns:a16="http://schemas.microsoft.com/office/drawing/2014/main" id="{59C7287C-1F12-BD0D-A839-82A3AE68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70" y="1521996"/>
            <a:ext cx="6300739" cy="5346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70DDA-5A31-00C5-A90F-345900F2462E}"/>
              </a:ext>
            </a:extLst>
          </p:cNvPr>
          <p:cNvSpPr txBox="1"/>
          <p:nvPr/>
        </p:nvSpPr>
        <p:spPr>
          <a:xfrm>
            <a:off x="6695264" y="1797502"/>
            <a:ext cx="1598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Strategy: assess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9CF25-6AFD-373D-1BEA-AEB48AA34DF7}"/>
              </a:ext>
            </a:extLst>
          </p:cNvPr>
          <p:cNvSpPr txBox="1"/>
          <p:nvPr/>
        </p:nvSpPr>
        <p:spPr>
          <a:xfrm>
            <a:off x="7646347" y="4034261"/>
            <a:ext cx="1271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Data: competitive</a:t>
            </a:r>
            <a:b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3A194-C837-D178-9FF5-9AE0BF05BA10}"/>
              </a:ext>
            </a:extLst>
          </p:cNvPr>
          <p:cNvSpPr txBox="1"/>
          <p:nvPr/>
        </p:nvSpPr>
        <p:spPr>
          <a:xfrm>
            <a:off x="6863307" y="5904915"/>
            <a:ext cx="1337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Plan: enable growth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049A2-1411-005E-560C-3ABB9C632F18}"/>
              </a:ext>
            </a:extLst>
          </p:cNvPr>
          <p:cNvSpPr txBox="1"/>
          <p:nvPr/>
        </p:nvSpPr>
        <p:spPr>
          <a:xfrm>
            <a:off x="3025341" y="5972564"/>
            <a:ext cx="1337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Build and deploy solutions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DF02FD-A461-7575-380F-089D7D168698}"/>
              </a:ext>
            </a:extLst>
          </p:cNvPr>
          <p:cNvSpPr txBox="1"/>
          <p:nvPr/>
        </p:nvSpPr>
        <p:spPr>
          <a:xfrm>
            <a:off x="2295920" y="4159574"/>
            <a:ext cx="1337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Accelerate</a:t>
            </a:r>
          </a:p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growth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332049-B19E-8C0F-6E16-D30DF11743AB}"/>
              </a:ext>
            </a:extLst>
          </p:cNvPr>
          <p:cNvSpPr txBox="1"/>
          <p:nvPr/>
        </p:nvSpPr>
        <p:spPr>
          <a:xfrm>
            <a:off x="2907325" y="1845127"/>
            <a:ext cx="1337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Measure, report and adjust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5576C-CEDC-BDB3-DF89-6FD3B943FF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7751" y="1671819"/>
            <a:ext cx="7939831" cy="1162369"/>
          </a:xfrm>
        </p:spPr>
        <p:txBody>
          <a:bodyPr/>
          <a:lstStyle/>
          <a:p>
            <a:r>
              <a:rPr lang="en-US" dirty="0"/>
              <a:t>Our clients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A7775-2CAC-4F3F-AF52-7C1CF354F22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2F2478-9591-579C-C9CF-473CE426B1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7752" y="2668825"/>
            <a:ext cx="3526428" cy="3285643"/>
          </a:xfrm>
        </p:spPr>
        <p:txBody>
          <a:bodyPr/>
          <a:lstStyle/>
          <a:p>
            <a:pPr marR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b="1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Medical </a:t>
            </a:r>
            <a:r>
              <a:rPr lang="en-US" b="1" kern="100" dirty="0">
                <a:ea typeface="Microsoft Sans Serif" panose="020B0604020202020204" pitchFamily="34" charset="0"/>
              </a:rPr>
              <a:t>P</a:t>
            </a:r>
            <a:r>
              <a:rPr lang="en-US" b="1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ractices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Aesthetics and dermatology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Audiology, hearing </a:t>
            </a:r>
            <a:r>
              <a:rPr lang="en-US" sz="1600" kern="100" dirty="0">
                <a:ea typeface="Microsoft Sans Serif" panose="020B0604020202020204" pitchFamily="34" charset="0"/>
              </a:rPr>
              <a:t>h</a:t>
            </a: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ealth and ENT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Urology and urogynecology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Behavioral health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Primary care, women’s health, cardiology, orthopedics, dentistry and more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E03ACD-7950-129C-7352-F78C13BE9914}"/>
              </a:ext>
            </a:extLst>
          </p:cNvPr>
          <p:cNvSpPr txBox="1">
            <a:spLocks/>
          </p:cNvSpPr>
          <p:nvPr/>
        </p:nvSpPr>
        <p:spPr>
          <a:xfrm>
            <a:off x="8697412" y="2668825"/>
            <a:ext cx="3228699" cy="4005840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Tx/>
              <a:buNone/>
              <a:defRPr sz="20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b="1" kern="100" dirty="0">
                <a:ea typeface="Microsoft Sans Serif" panose="020B0604020202020204" pitchFamily="34" charset="0"/>
              </a:rPr>
              <a:t>Other Healthcare Enterprises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Tech-enabled health services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Medical device and diagnostics firms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Health plans/payers 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Certifying and credentialing boards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Member associations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92A8D9-CF3E-9B7A-A6A1-095F561F3CD9}"/>
              </a:ext>
            </a:extLst>
          </p:cNvPr>
          <p:cNvSpPr txBox="1">
            <a:spLocks/>
          </p:cNvSpPr>
          <p:nvPr/>
        </p:nvSpPr>
        <p:spPr>
          <a:xfrm>
            <a:off x="4896391" y="2668825"/>
            <a:ext cx="3663949" cy="3227358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Tx/>
              <a:buNone/>
              <a:defRPr sz="2000" kern="1200">
                <a:solidFill>
                  <a:schemeClr val="bg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b="1" kern="100" dirty="0">
                <a:ea typeface="Microsoft Sans Serif" panose="020B0604020202020204" pitchFamily="34" charset="0"/>
              </a:rPr>
              <a:t>Hospitals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Local, regional and national health systems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Academic medical centers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Community hospitals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Specialty hospitals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Surgery centers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Rural hospitals</a:t>
            </a:r>
          </a:p>
          <a:p>
            <a:pPr marL="342900" marR="4572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>
                <a:tab pos="285750" algn="l"/>
                <a:tab pos="514350" algn="l"/>
                <a:tab pos="685800" algn="ctr"/>
                <a:tab pos="7029450" algn="l"/>
                <a:tab pos="8001000" algn="ctr"/>
              </a:tabLst>
            </a:pPr>
            <a:r>
              <a:rPr lang="en-US" sz="1600" kern="100" dirty="0">
                <a:ea typeface="Microsoft Sans Serif" panose="020B0604020202020204" pitchFamily="34" charset="0"/>
              </a:rPr>
              <a:t>Critical access hospitals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3DA2F-B20D-9AF2-EA81-BE6F573F29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633" y="451572"/>
            <a:ext cx="6292767" cy="664709"/>
          </a:xfrm>
        </p:spPr>
        <p:txBody>
          <a:bodyPr>
            <a:normAutofit/>
          </a:bodyPr>
          <a:lstStyle/>
          <a:p>
            <a:r>
              <a:rPr lang="en-US" dirty="0"/>
              <a:t>Our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218A-4442-0FE1-2EE5-13E6F878D0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AB21500-632C-B549-9A9C-AF338B4F00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 descr="A green arrow with black background&#10;&#10;Description automatically generated">
            <a:extLst>
              <a:ext uri="{FF2B5EF4-FFF2-40B4-BE49-F238E27FC236}">
                <a16:creationId xmlns:a16="http://schemas.microsoft.com/office/drawing/2014/main" id="{1085796A-7540-800C-A961-AED8E0D5F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rot="16200000">
            <a:off x="10582894" y="5248894"/>
            <a:ext cx="1609106" cy="1609106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C81598A8-11CA-1C8F-C87E-E7E90B4B5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4937" y="1755828"/>
            <a:ext cx="1702510" cy="2297541"/>
          </a:xfrm>
          <a:prstGeom prst="rect">
            <a:avLst/>
          </a:prstGeom>
        </p:spPr>
      </p:pic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E8FCC0D1-DF10-61C3-5432-85C972F6A8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419" y="1765812"/>
            <a:ext cx="1639747" cy="2297541"/>
          </a:xfrm>
          <a:prstGeom prst="rect">
            <a:avLst/>
          </a:prstGeom>
        </p:spPr>
      </p:pic>
      <p:pic>
        <p:nvPicPr>
          <p:cNvPr id="13" name="Picture 12" descr="A screenshot of a website&#10;&#10;Description automatically generated">
            <a:extLst>
              <a:ext uri="{FF2B5EF4-FFF2-40B4-BE49-F238E27FC236}">
                <a16:creationId xmlns:a16="http://schemas.microsoft.com/office/drawing/2014/main" id="{22F9E0EF-7BB3-640F-B7DA-5CA9655F2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952" y="1768741"/>
            <a:ext cx="1639747" cy="2297541"/>
          </a:xfrm>
          <a:prstGeom prst="rect">
            <a:avLst/>
          </a:prstGeom>
        </p:spPr>
      </p:pic>
      <p:pic>
        <p:nvPicPr>
          <p:cNvPr id="14" name="Picture 13" descr="A screenshot of a website&#10;&#10;Description automatically generated">
            <a:extLst>
              <a:ext uri="{FF2B5EF4-FFF2-40B4-BE49-F238E27FC236}">
                <a16:creationId xmlns:a16="http://schemas.microsoft.com/office/drawing/2014/main" id="{C28B6A11-A3DE-F575-868F-85B513D7FB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729" y="4058809"/>
            <a:ext cx="1769673" cy="2297541"/>
          </a:xfrm>
          <a:prstGeom prst="rect">
            <a:avLst/>
          </a:prstGeom>
        </p:spPr>
      </p:pic>
      <p:pic>
        <p:nvPicPr>
          <p:cNvPr id="15" name="Picture 14" descr="A screenshot of a website&#10;&#10;Description automatically generated">
            <a:extLst>
              <a:ext uri="{FF2B5EF4-FFF2-40B4-BE49-F238E27FC236}">
                <a16:creationId xmlns:a16="http://schemas.microsoft.com/office/drawing/2014/main" id="{20DE597C-AF3E-88C0-95D4-B63D597AAC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130" y="4100122"/>
            <a:ext cx="1637240" cy="2297541"/>
          </a:xfrm>
          <a:prstGeom prst="rect">
            <a:avLst/>
          </a:prstGeom>
        </p:spPr>
      </p:pic>
      <p:pic>
        <p:nvPicPr>
          <p:cNvPr id="16" name="Picture 15" descr="A screenshot of a website&#10;&#10;Description automatically generated">
            <a:extLst>
              <a:ext uri="{FF2B5EF4-FFF2-40B4-BE49-F238E27FC236}">
                <a16:creationId xmlns:a16="http://schemas.microsoft.com/office/drawing/2014/main" id="{0DBC8C60-37AB-048C-B26A-69489BFCD4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943" y="4090615"/>
            <a:ext cx="1762696" cy="2306990"/>
          </a:xfrm>
          <a:prstGeom prst="rect">
            <a:avLst/>
          </a:prstGeom>
        </p:spPr>
      </p:pic>
      <p:pic>
        <p:nvPicPr>
          <p:cNvPr id="17" name="Picture 16" descr="A screenshot of a website&#10;&#10;Description automatically generated">
            <a:extLst>
              <a:ext uri="{FF2B5EF4-FFF2-40B4-BE49-F238E27FC236}">
                <a16:creationId xmlns:a16="http://schemas.microsoft.com/office/drawing/2014/main" id="{D45E9C78-6E04-A6E9-BE19-9E2A24447B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0952" y="4073754"/>
            <a:ext cx="1702509" cy="2297541"/>
          </a:xfrm>
          <a:prstGeom prst="rect">
            <a:avLst/>
          </a:prstGeom>
        </p:spPr>
      </p:pic>
      <p:pic>
        <p:nvPicPr>
          <p:cNvPr id="18" name="Picture 17" descr="A screenshot of a website&#10;&#10;Description automatically generated">
            <a:extLst>
              <a:ext uri="{FF2B5EF4-FFF2-40B4-BE49-F238E27FC236}">
                <a16:creationId xmlns:a16="http://schemas.microsoft.com/office/drawing/2014/main" id="{74B09467-7C0D-DB6A-9C20-FB7F5911DE0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267" y="1790936"/>
            <a:ext cx="1656372" cy="2297541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E744160-248C-0FCB-00DB-1911E6CEE68D}"/>
              </a:ext>
            </a:extLst>
          </p:cNvPr>
          <p:cNvSpPr txBox="1">
            <a:spLocks/>
          </p:cNvSpPr>
          <p:nvPr/>
        </p:nvSpPr>
        <p:spPr>
          <a:xfrm>
            <a:off x="526211" y="1036316"/>
            <a:ext cx="9995327" cy="369332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accent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Full-service, integrated and tech-enabled healthcare marketing</a:t>
            </a:r>
            <a:endParaRPr lang="en-US" dirty="0">
              <a:ea typeface="Microsoft Sans Serif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BBB40E-64D4-9D74-E33E-CFCBF0C0E7C0}"/>
              </a:ext>
            </a:extLst>
          </p:cNvPr>
          <p:cNvGrpSpPr/>
          <p:nvPr/>
        </p:nvGrpSpPr>
        <p:grpSpPr>
          <a:xfrm>
            <a:off x="221042" y="1736458"/>
            <a:ext cx="2080840" cy="2297541"/>
            <a:chOff x="221042" y="1736458"/>
            <a:chExt cx="2080840" cy="2297541"/>
          </a:xfrm>
        </p:grpSpPr>
        <p:pic>
          <p:nvPicPr>
            <p:cNvPr id="9" name="Picture 8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5D7F5812-25CE-2F61-B1CF-78BB85D8BF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042" y="1736458"/>
              <a:ext cx="2080840" cy="229754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E7C53E-9494-B9A6-411C-473489B6FE6C}"/>
                </a:ext>
              </a:extLst>
            </p:cNvPr>
            <p:cNvSpPr/>
            <p:nvPr/>
          </p:nvSpPr>
          <p:spPr>
            <a:xfrm>
              <a:off x="1588701" y="3530803"/>
              <a:ext cx="330741" cy="233464"/>
            </a:xfrm>
            <a:prstGeom prst="rect">
              <a:avLst/>
            </a:prstGeom>
            <a:solidFill>
              <a:srgbClr val="DFF1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FC2810-386E-EC13-192E-778418581117}"/>
                </a:ext>
              </a:extLst>
            </p:cNvPr>
            <p:cNvSpPr/>
            <p:nvPr/>
          </p:nvSpPr>
          <p:spPr>
            <a:xfrm>
              <a:off x="753676" y="3772103"/>
              <a:ext cx="330741" cy="233464"/>
            </a:xfrm>
            <a:prstGeom prst="rect">
              <a:avLst/>
            </a:prstGeom>
            <a:solidFill>
              <a:srgbClr val="DFF1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B44CBB-3A55-6F17-41B3-55FB1BBBE30C}"/>
              </a:ext>
            </a:extLst>
          </p:cNvPr>
          <p:cNvGrpSpPr/>
          <p:nvPr/>
        </p:nvGrpSpPr>
        <p:grpSpPr>
          <a:xfrm>
            <a:off x="3814327" y="1760289"/>
            <a:ext cx="2080840" cy="2297541"/>
            <a:chOff x="3814327" y="1760289"/>
            <a:chExt cx="2080840" cy="2297541"/>
          </a:xfrm>
        </p:grpSpPr>
        <p:pic>
          <p:nvPicPr>
            <p:cNvPr id="6" name="Picture 5" descr="A screenshot of a website&#10;&#10;Description automatically generated">
              <a:extLst>
                <a:ext uri="{FF2B5EF4-FFF2-40B4-BE49-F238E27FC236}">
                  <a16:creationId xmlns:a16="http://schemas.microsoft.com/office/drawing/2014/main" id="{737B27FE-3E2C-E1EE-F6E7-73724BD0C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4327" y="1760289"/>
              <a:ext cx="2080840" cy="229754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970EEE-5A28-F8FE-DC23-BB7663B1C018}"/>
                </a:ext>
              </a:extLst>
            </p:cNvPr>
            <p:cNvSpPr/>
            <p:nvPr/>
          </p:nvSpPr>
          <p:spPr>
            <a:xfrm>
              <a:off x="4335076" y="3416503"/>
              <a:ext cx="330741" cy="233464"/>
            </a:xfrm>
            <a:prstGeom prst="rect">
              <a:avLst/>
            </a:prstGeom>
            <a:solidFill>
              <a:srgbClr val="DFF1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428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spire 202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BC53C"/>
      </a:accent1>
      <a:accent2>
        <a:srgbClr val="515556"/>
      </a:accent2>
      <a:accent3>
        <a:srgbClr val="E67100"/>
      </a:accent3>
      <a:accent4>
        <a:srgbClr val="2AA5DE"/>
      </a:accent4>
      <a:accent5>
        <a:srgbClr val="003B5E"/>
      </a:accent5>
      <a:accent6>
        <a:srgbClr val="F3F3F2"/>
      </a:accent6>
      <a:hlink>
        <a:srgbClr val="0097A7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M Presentation Deck_Template_FINAL_01.09 (003)" id="{F8D1FCF6-138D-452F-B3B1-1119CC299084}" vid="{3FD7CCD4-266F-4DAE-A1C8-4A92634901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526</Words>
  <Application>Microsoft Macintosh PowerPoint</Application>
  <PresentationFormat>Widescreen</PresentationFormat>
  <Paragraphs>128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Microsoft Sans Serif</vt:lpstr>
      <vt:lpstr>Plus Jakarta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Jerilynn  Panasik</dc:creator>
  <cp:lastModifiedBy>Jerilynn  Panasik</cp:lastModifiedBy>
  <cp:revision>1</cp:revision>
  <cp:lastPrinted>2024-05-15T10:11:23Z</cp:lastPrinted>
  <dcterms:created xsi:type="dcterms:W3CDTF">2025-01-09T22:14:19Z</dcterms:created>
  <dcterms:modified xsi:type="dcterms:W3CDTF">2025-01-09T22:15:01Z</dcterms:modified>
</cp:coreProperties>
</file>